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19"/>
  </p:notesMasterIdLst>
  <p:handoutMasterIdLst>
    <p:handoutMasterId r:id="rId20"/>
  </p:handoutMasterIdLst>
  <p:sldIdLst>
    <p:sldId id="428" r:id="rId3"/>
    <p:sldId id="432" r:id="rId4"/>
    <p:sldId id="430" r:id="rId5"/>
    <p:sldId id="429" r:id="rId6"/>
    <p:sldId id="405" r:id="rId7"/>
    <p:sldId id="402" r:id="rId8"/>
    <p:sldId id="394" r:id="rId9"/>
    <p:sldId id="395" r:id="rId10"/>
    <p:sldId id="403" r:id="rId11"/>
    <p:sldId id="410" r:id="rId12"/>
    <p:sldId id="407" r:id="rId13"/>
    <p:sldId id="413" r:id="rId14"/>
    <p:sldId id="431" r:id="rId15"/>
    <p:sldId id="420" r:id="rId16"/>
    <p:sldId id="412" r:id="rId17"/>
    <p:sldId id="343" r:id="rId18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2C72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2"/>
    <a:srgbClr val="C45041"/>
    <a:srgbClr val="99CCFF"/>
    <a:srgbClr val="C6D7FE"/>
    <a:srgbClr val="009E81"/>
    <a:srgbClr val="00C2C4"/>
    <a:srgbClr val="33CC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62" autoAdjust="0"/>
    <p:restoredTop sz="97468" autoAdjust="0"/>
  </p:normalViewPr>
  <p:slideViewPr>
    <p:cSldViewPr>
      <p:cViewPr>
        <p:scale>
          <a:sx n="75" d="100"/>
          <a:sy n="75" d="100"/>
        </p:scale>
        <p:origin x="-666" y="-690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keridirektoratet.no\Statistikk\N&#248;kkeltall\STN_Fartoy\Rapport\2010\Analyse_figurer\Drifts_inntekt_margin_trend_1980_Bedrifts&#248;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san.FISKERIDIR\Lokale%20innstillinger\Temporary%20Internet%20Files\Content.Outlook\UEN477TX\Fangstverdi%20i%20prosent2003-2010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esan.FISKERIDIR\Lokale%20innstillinger\Temporary%20Internet%20Files\Content.Outlook\UEN477TX\Fiskeri_Fordeling%20Nord%20S&#248;r%201990-2010%2020111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0"/>
          <c:order val="0"/>
          <c:tx>
            <c:strRef>
              <c:f>Ark1!$A$2</c:f>
              <c:strCache>
                <c:ptCount val="1"/>
                <c:pt idx="0">
                  <c:v>Coastal vessel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Ark1!$B$1:$F$1</c:f>
              <c:strCache>
                <c:ptCount val="5"/>
                <c:pt idx="0">
                  <c:v>1960-1968</c:v>
                </c:pt>
                <c:pt idx="1">
                  <c:v>1969-1978</c:v>
                </c:pt>
                <c:pt idx="2">
                  <c:v>1979-1988</c:v>
                </c:pt>
                <c:pt idx="3">
                  <c:v>1990-1993</c:v>
                </c:pt>
                <c:pt idx="4">
                  <c:v>1998-2002</c:v>
                </c:pt>
              </c:strCache>
            </c:strRef>
          </c:cat>
          <c:val>
            <c:numRef>
              <c:f>Ark1!$B$2:$F$2</c:f>
              <c:numCache>
                <c:formatCode>General</c:formatCode>
                <c:ptCount val="5"/>
                <c:pt idx="0">
                  <c:v>1760</c:v>
                </c:pt>
                <c:pt idx="1">
                  <c:v>540</c:v>
                </c:pt>
                <c:pt idx="2">
                  <c:v>490</c:v>
                </c:pt>
                <c:pt idx="3">
                  <c:v>143</c:v>
                </c:pt>
                <c:pt idx="4">
                  <c:v>97</c:v>
                </c:pt>
              </c:numCache>
            </c:numRef>
          </c:val>
        </c:ser>
        <c:ser>
          <c:idx val="1"/>
          <c:order val="1"/>
          <c:tx>
            <c:strRef>
              <c:f>Ark1!$A$3</c:f>
              <c:strCache>
                <c:ptCount val="1"/>
                <c:pt idx="0">
                  <c:v>Ocean-going vessels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Ark1!$B$1:$F$1</c:f>
              <c:strCache>
                <c:ptCount val="5"/>
                <c:pt idx="0">
                  <c:v>1960-1968</c:v>
                </c:pt>
                <c:pt idx="1">
                  <c:v>1969-1978</c:v>
                </c:pt>
                <c:pt idx="2">
                  <c:v>1979-1988</c:v>
                </c:pt>
                <c:pt idx="3">
                  <c:v>1990-1993</c:v>
                </c:pt>
                <c:pt idx="4">
                  <c:v>1998-2002</c:v>
                </c:pt>
              </c:strCache>
            </c:strRef>
          </c:cat>
          <c:val>
            <c:numRef>
              <c:f>Ark1!$B$3:$F$3</c:f>
              <c:numCache>
                <c:formatCode>General</c:formatCode>
                <c:ptCount val="5"/>
                <c:pt idx="0">
                  <c:v>115</c:v>
                </c:pt>
                <c:pt idx="1">
                  <c:v>55</c:v>
                </c:pt>
                <c:pt idx="2">
                  <c:v>190</c:v>
                </c:pt>
                <c:pt idx="3">
                  <c:v>33</c:v>
                </c:pt>
              </c:numCache>
            </c:numRef>
          </c:val>
        </c:ser>
        <c:marker val="1"/>
        <c:axId val="49447680"/>
        <c:axId val="49449216"/>
      </c:lineChart>
      <c:catAx>
        <c:axId val="494476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da-DK"/>
            </a:pPr>
            <a:endParaRPr lang="en-US"/>
          </a:p>
        </c:txPr>
        <c:crossAx val="49449216"/>
        <c:crosses val="autoZero"/>
        <c:auto val="1"/>
        <c:lblAlgn val="ctr"/>
        <c:lblOffset val="100"/>
      </c:catAx>
      <c:valAx>
        <c:axId val="49449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da-DK"/>
            </a:pPr>
            <a:endParaRPr lang="en-US"/>
          </a:p>
        </c:txPr>
        <c:crossAx val="49447680"/>
        <c:crosses val="autoZero"/>
        <c:crossBetween val="between"/>
      </c:valAx>
    </c:plotArea>
    <c:legend>
      <c:legendPos val="r"/>
      <c:txPr>
        <a:bodyPr/>
        <a:lstStyle/>
        <a:p>
          <a:pPr>
            <a:defRPr lang="da-DK"/>
          </a:pPr>
          <a:endParaRPr lang="en-US"/>
        </a:p>
      </c:txPr>
    </c:legend>
    <c:plotVisOnly val="1"/>
  </c:chart>
  <c:txPr>
    <a:bodyPr/>
    <a:lstStyle/>
    <a:p>
      <a:pPr>
        <a:defRPr sz="12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da-DK"/>
            </a:pPr>
            <a:r>
              <a:rPr lang="nb-NO" sz="1200" b="1">
                <a:latin typeface="+mn-lt"/>
              </a:rPr>
              <a:t>Average operating margin,</a:t>
            </a:r>
            <a:r>
              <a:rPr lang="nb-NO" sz="1200" b="1" baseline="0">
                <a:latin typeface="+mn-lt"/>
              </a:rPr>
              <a:t> 1980-2010</a:t>
            </a:r>
            <a:endParaRPr lang="nb-NO" sz="1200" b="1">
              <a:latin typeface="+mn-lt"/>
            </a:endParaRPr>
          </a:p>
        </c:rich>
      </c:tx>
      <c:layout>
        <c:manualLayout>
          <c:xMode val="edge"/>
          <c:yMode val="edge"/>
          <c:x val="0.32585980694322025"/>
          <c:y val="4.1785375118708452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065021436635768"/>
          <c:y val="0.12475043183704601"/>
          <c:w val="0.787460675299405"/>
          <c:h val="0.62375343800588157"/>
        </c:manualLayout>
      </c:layout>
      <c:lineChart>
        <c:grouping val="standard"/>
        <c:ser>
          <c:idx val="0"/>
          <c:order val="0"/>
          <c:tx>
            <c:strRef>
              <c:f>Grunnlag!$B$6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trendline>
            <c:name>Trend driftsmargin (lineær*)</c:nam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cat>
            <c:numRef>
              <c:f>Grunnlag!$A$11:$A$41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Grunnlag!$B$11:$B$41</c:f>
              <c:numCache>
                <c:formatCode>General</c:formatCode>
                <c:ptCount val="31"/>
                <c:pt idx="0">
                  <c:v>6.7</c:v>
                </c:pt>
                <c:pt idx="1">
                  <c:v>6.4</c:v>
                </c:pt>
                <c:pt idx="2">
                  <c:v>3.2</c:v>
                </c:pt>
                <c:pt idx="3">
                  <c:v>4.2</c:v>
                </c:pt>
                <c:pt idx="4">
                  <c:v>4.9000000000000004</c:v>
                </c:pt>
                <c:pt idx="5">
                  <c:v>4.9000000000000004</c:v>
                </c:pt>
                <c:pt idx="6">
                  <c:v>11.3</c:v>
                </c:pt>
                <c:pt idx="7">
                  <c:v>10</c:v>
                </c:pt>
                <c:pt idx="8">
                  <c:v>4.5</c:v>
                </c:pt>
                <c:pt idx="9">
                  <c:v>2.2999999999999998</c:v>
                </c:pt>
                <c:pt idx="10">
                  <c:v>0.70000000000000062</c:v>
                </c:pt>
                <c:pt idx="11">
                  <c:v>7</c:v>
                </c:pt>
                <c:pt idx="12">
                  <c:v>7.4</c:v>
                </c:pt>
                <c:pt idx="13">
                  <c:v>6.8</c:v>
                </c:pt>
                <c:pt idx="14">
                  <c:v>10.3</c:v>
                </c:pt>
                <c:pt idx="15">
                  <c:v>11.3</c:v>
                </c:pt>
                <c:pt idx="16">
                  <c:v>10.5</c:v>
                </c:pt>
                <c:pt idx="17">
                  <c:v>11.6</c:v>
                </c:pt>
                <c:pt idx="18">
                  <c:v>13.8</c:v>
                </c:pt>
                <c:pt idx="19">
                  <c:v>10.3</c:v>
                </c:pt>
                <c:pt idx="20">
                  <c:v>6.2</c:v>
                </c:pt>
                <c:pt idx="21">
                  <c:v>13.6</c:v>
                </c:pt>
                <c:pt idx="22">
                  <c:v>11.7</c:v>
                </c:pt>
                <c:pt idx="23">
                  <c:v>3.9</c:v>
                </c:pt>
                <c:pt idx="24">
                  <c:v>9</c:v>
                </c:pt>
                <c:pt idx="25">
                  <c:v>14.6</c:v>
                </c:pt>
                <c:pt idx="26">
                  <c:v>15.8</c:v>
                </c:pt>
                <c:pt idx="27">
                  <c:v>13.8</c:v>
                </c:pt>
                <c:pt idx="28">
                  <c:v>12.5</c:v>
                </c:pt>
                <c:pt idx="29">
                  <c:v>13.3</c:v>
                </c:pt>
                <c:pt idx="30">
                  <c:v>16.399999999999999</c:v>
                </c:pt>
              </c:numCache>
            </c:numRef>
          </c:val>
        </c:ser>
        <c:marker val="1"/>
        <c:axId val="36826496"/>
        <c:axId val="36856960"/>
      </c:lineChart>
      <c:catAx>
        <c:axId val="36826496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da-DK"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6856960"/>
        <c:crosses val="autoZero"/>
        <c:auto val="1"/>
        <c:lblAlgn val="ctr"/>
        <c:lblOffset val="100"/>
        <c:tickLblSkip val="2"/>
        <c:tickMarkSkip val="1"/>
      </c:catAx>
      <c:valAx>
        <c:axId val="36856960"/>
        <c:scaling>
          <c:orientation val="minMax"/>
          <c:max val="20"/>
        </c:scaling>
        <c:axPos val="l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da-DK" sz="12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 sz="1200">
                    <a:latin typeface="+mn-lt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1.2448132780082987E-2"/>
              <c:y val="0.3413179939333941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da-DK" sz="9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3682649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</c:spPr>
    </c:plotArea>
    <c:legend>
      <c:legendPos val="b"/>
      <c:layout>
        <c:manualLayout>
          <c:xMode val="edge"/>
          <c:yMode val="edge"/>
          <c:x val="0.2000926440211572"/>
          <c:y val="0.88922269331718162"/>
          <c:w val="0.6032200331805031"/>
          <c:h val="6.8691029005989654E-2"/>
        </c:manualLayout>
      </c:layout>
      <c:spPr>
        <a:solidFill>
          <a:srgbClr val="FFFFFF"/>
        </a:solidFill>
        <a:ln w="12700">
          <a:noFill/>
          <a:prstDash val="solid"/>
        </a:ln>
      </c:spPr>
      <c:txPr>
        <a:bodyPr/>
        <a:lstStyle/>
        <a:p>
          <a:pPr>
            <a:defRPr lang="da-DK" sz="10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0"/>
          <c:order val="0"/>
          <c:tx>
            <c:strRef>
              <c:f>'FANGSTVERDI I PROSENT'!$A$14</c:f>
              <c:strCache>
                <c:ptCount val="1"/>
                <c:pt idx="0">
                  <c:v>Above 28 metres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'FANGSTVERDI I PROSENT'!$B$13:$I$13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'FANGSTVERDI I PROSENT'!$B$14:$I$14</c:f>
              <c:numCache>
                <c:formatCode>0.0</c:formatCode>
                <c:ptCount val="8"/>
                <c:pt idx="0">
                  <c:v>64.096491069529009</c:v>
                </c:pt>
                <c:pt idx="1">
                  <c:v>63.808757604543985</c:v>
                </c:pt>
                <c:pt idx="2">
                  <c:v>63.693361099750526</c:v>
                </c:pt>
                <c:pt idx="3">
                  <c:v>63.055002922923407</c:v>
                </c:pt>
                <c:pt idx="4">
                  <c:v>62.744709696905161</c:v>
                </c:pt>
                <c:pt idx="5">
                  <c:v>62.301525416220024</c:v>
                </c:pt>
                <c:pt idx="6">
                  <c:v>66.802188377626891</c:v>
                </c:pt>
                <c:pt idx="7">
                  <c:v>70.599004165382127</c:v>
                </c:pt>
              </c:numCache>
            </c:numRef>
          </c:val>
        </c:ser>
        <c:ser>
          <c:idx val="1"/>
          <c:order val="1"/>
          <c:tx>
            <c:strRef>
              <c:f>'FANGSTVERDI I PROSENT'!$A$15</c:f>
              <c:strCache>
                <c:ptCount val="1"/>
                <c:pt idx="0">
                  <c:v>Between 11 and 28 metres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'FANGSTVERDI I PROSENT'!$B$13:$I$13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'FANGSTVERDI I PROSENT'!$B$15:$I$15</c:f>
              <c:numCache>
                <c:formatCode>0.0</c:formatCode>
                <c:ptCount val="8"/>
                <c:pt idx="0">
                  <c:v>26.601180320743531</c:v>
                </c:pt>
                <c:pt idx="1">
                  <c:v>27.310615035407874</c:v>
                </c:pt>
                <c:pt idx="2">
                  <c:v>28.28589753200993</c:v>
                </c:pt>
                <c:pt idx="3">
                  <c:v>28.466062731933011</c:v>
                </c:pt>
                <c:pt idx="4">
                  <c:v>27.656383885970609</c:v>
                </c:pt>
                <c:pt idx="5">
                  <c:v>27.274116202613587</c:v>
                </c:pt>
                <c:pt idx="6">
                  <c:v>24.92641248479471</c:v>
                </c:pt>
                <c:pt idx="7">
                  <c:v>21.349308571815129</c:v>
                </c:pt>
              </c:numCache>
            </c:numRef>
          </c:val>
        </c:ser>
        <c:ser>
          <c:idx val="2"/>
          <c:order val="2"/>
          <c:tx>
            <c:strRef>
              <c:f>'FANGSTVERDI I PROSENT'!$A$16</c:f>
              <c:strCache>
                <c:ptCount val="1"/>
                <c:pt idx="0">
                  <c:v>Below 11 metres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'FANGSTVERDI I PROSENT'!$B$13:$I$13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'FANGSTVERDI I PROSENT'!$B$16:$I$16</c:f>
              <c:numCache>
                <c:formatCode>0.0</c:formatCode>
                <c:ptCount val="8"/>
                <c:pt idx="0">
                  <c:v>9.3023286097274323</c:v>
                </c:pt>
                <c:pt idx="1">
                  <c:v>8.8806273600481447</c:v>
                </c:pt>
                <c:pt idx="2">
                  <c:v>8.020741368239495</c:v>
                </c:pt>
                <c:pt idx="3">
                  <c:v>8.478934345143573</c:v>
                </c:pt>
                <c:pt idx="4">
                  <c:v>9.5989064171242475</c:v>
                </c:pt>
                <c:pt idx="5">
                  <c:v>10.424358381166368</c:v>
                </c:pt>
                <c:pt idx="6">
                  <c:v>8.2713991375780829</c:v>
                </c:pt>
                <c:pt idx="7">
                  <c:v>8.0516872628027567</c:v>
                </c:pt>
              </c:numCache>
            </c:numRef>
          </c:val>
        </c:ser>
        <c:marker val="1"/>
        <c:axId val="36712448"/>
        <c:axId val="36713984"/>
      </c:lineChart>
      <c:catAx>
        <c:axId val="36712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da-DK"/>
            </a:pPr>
            <a:endParaRPr lang="en-US"/>
          </a:p>
        </c:txPr>
        <c:crossAx val="36713984"/>
        <c:crosses val="autoZero"/>
        <c:auto val="1"/>
        <c:lblAlgn val="ctr"/>
        <c:lblOffset val="100"/>
      </c:catAx>
      <c:valAx>
        <c:axId val="3671398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lang="da-DK"/>
            </a:pPr>
            <a:endParaRPr lang="en-US"/>
          </a:p>
        </c:txPr>
        <c:crossAx val="36712448"/>
        <c:crosses val="autoZero"/>
        <c:crossBetween val="between"/>
      </c:valAx>
    </c:plotArea>
    <c:legend>
      <c:legendPos val="r"/>
      <c:txPr>
        <a:bodyPr/>
        <a:lstStyle/>
        <a:p>
          <a:pPr>
            <a:defRPr lang="da-DK"/>
          </a:pPr>
          <a:endParaRPr lang="en-US"/>
        </a:p>
      </c:txPr>
    </c:legend>
    <c:plotVisOnly val="1"/>
  </c:chart>
  <c:txPr>
    <a:bodyPr/>
    <a:lstStyle/>
    <a:p>
      <a:pPr>
        <a:defRPr sz="12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lang="da-DK"/>
            </a:pPr>
            <a:r>
              <a:rPr lang="nb-NO" sz="1600"/>
              <a:t>Value of</a:t>
            </a:r>
            <a:r>
              <a:rPr lang="nb-NO" sz="1600" baseline="0"/>
              <a:t> catch, as registrered on vessels from Northern and Southern Norway</a:t>
            </a:r>
          </a:p>
        </c:rich>
      </c:tx>
      <c:overlay val="1"/>
    </c:title>
    <c:plotArea>
      <c:layout>
        <c:manualLayout>
          <c:layoutTarget val="inner"/>
          <c:xMode val="edge"/>
          <c:yMode val="edge"/>
          <c:x val="6.5972222222222224E-2"/>
          <c:y val="0.15544332210998926"/>
          <c:w val="0.69305555555555565"/>
          <c:h val="0.72390572390572394"/>
        </c:manualLayout>
      </c:layout>
      <c:lineChart>
        <c:grouping val="standard"/>
        <c:ser>
          <c:idx val="4"/>
          <c:order val="0"/>
          <c:tx>
            <c:strRef>
              <c:f>Andel_N_S_Kvantum_og_Verdi!$D$7</c:f>
              <c:strCache>
                <c:ptCount val="1"/>
                <c:pt idx="0">
                  <c:v>Value of Catch-North Norway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Andel_N_S_Kvantum_og_Verdi!$A$9:$A$29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Andel_N_S_Kvantum_og_Verdi!$D$9:$D$29</c:f>
              <c:numCache>
                <c:formatCode>0.00\ %</c:formatCode>
                <c:ptCount val="21"/>
                <c:pt idx="0">
                  <c:v>0.40221298261695898</c:v>
                </c:pt>
                <c:pt idx="1">
                  <c:v>0.41247700697667039</c:v>
                </c:pt>
                <c:pt idx="2">
                  <c:v>0.41409346908856332</c:v>
                </c:pt>
                <c:pt idx="3">
                  <c:v>0.42827744501231951</c:v>
                </c:pt>
                <c:pt idx="4">
                  <c:v>0.42504053644869355</c:v>
                </c:pt>
                <c:pt idx="5">
                  <c:v>0.4221234380757653</c:v>
                </c:pt>
                <c:pt idx="6">
                  <c:v>0.40174472082013929</c:v>
                </c:pt>
                <c:pt idx="7">
                  <c:v>0.40176366725885243</c:v>
                </c:pt>
                <c:pt idx="8">
                  <c:v>0.41671463932480157</c:v>
                </c:pt>
                <c:pt idx="9">
                  <c:v>0.43094817017798742</c:v>
                </c:pt>
                <c:pt idx="10">
                  <c:v>0.41290763080083098</c:v>
                </c:pt>
                <c:pt idx="11">
                  <c:v>0.40738587976106044</c:v>
                </c:pt>
                <c:pt idx="12">
                  <c:v>0.40404330709844138</c:v>
                </c:pt>
                <c:pt idx="13">
                  <c:v>0.39705309699034858</c:v>
                </c:pt>
                <c:pt idx="14">
                  <c:v>0.39283599682513731</c:v>
                </c:pt>
                <c:pt idx="15">
                  <c:v>0.38614140853560885</c:v>
                </c:pt>
                <c:pt idx="16">
                  <c:v>0.40138371517608384</c:v>
                </c:pt>
                <c:pt idx="17">
                  <c:v>0.40475325783403909</c:v>
                </c:pt>
                <c:pt idx="18">
                  <c:v>0.40703557331543411</c:v>
                </c:pt>
                <c:pt idx="19">
                  <c:v>0.38606512563157536</c:v>
                </c:pt>
                <c:pt idx="20">
                  <c:v>0.37355157006852896</c:v>
                </c:pt>
              </c:numCache>
            </c:numRef>
          </c:val>
        </c:ser>
        <c:ser>
          <c:idx val="0"/>
          <c:order val="1"/>
          <c:tx>
            <c:strRef>
              <c:f>Andel_N_S_Kvantum_og_Verdi!$E$7</c:f>
              <c:strCache>
                <c:ptCount val="1"/>
                <c:pt idx="0">
                  <c:v>Value of Catch-South Norway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Andel_N_S_Kvantum_og_Verdi!$A$9:$A$29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Andel_N_S_Kvantum_og_Verdi!$E$9:$E$29</c:f>
              <c:numCache>
                <c:formatCode>0.00\ %</c:formatCode>
                <c:ptCount val="21"/>
                <c:pt idx="0">
                  <c:v>0.59036318916828145</c:v>
                </c:pt>
                <c:pt idx="1">
                  <c:v>0.57986805214342496</c:v>
                </c:pt>
                <c:pt idx="2">
                  <c:v>0.55943855545777343</c:v>
                </c:pt>
                <c:pt idx="3">
                  <c:v>0.55276713200341665</c:v>
                </c:pt>
                <c:pt idx="4">
                  <c:v>0.55952178602133107</c:v>
                </c:pt>
                <c:pt idx="5">
                  <c:v>0.57098244533554043</c:v>
                </c:pt>
                <c:pt idx="6">
                  <c:v>0.59279089581730349</c:v>
                </c:pt>
                <c:pt idx="7">
                  <c:v>0.59326474621211256</c:v>
                </c:pt>
                <c:pt idx="8">
                  <c:v>0.57809387867799511</c:v>
                </c:pt>
                <c:pt idx="9">
                  <c:v>0.5621040092609445</c:v>
                </c:pt>
                <c:pt idx="10">
                  <c:v>0.58223962651636552</c:v>
                </c:pt>
                <c:pt idx="11">
                  <c:v>0.58883477302822551</c:v>
                </c:pt>
                <c:pt idx="12">
                  <c:v>0.5921586720249401</c:v>
                </c:pt>
                <c:pt idx="13">
                  <c:v>0.59839264136812842</c:v>
                </c:pt>
                <c:pt idx="14">
                  <c:v>0.6025455200818961</c:v>
                </c:pt>
                <c:pt idx="15">
                  <c:v>0.61004623758480114</c:v>
                </c:pt>
                <c:pt idx="16">
                  <c:v>0.59432613242781529</c:v>
                </c:pt>
                <c:pt idx="17">
                  <c:v>0.5904586479845535</c:v>
                </c:pt>
                <c:pt idx="18">
                  <c:v>0.58818939202170117</c:v>
                </c:pt>
                <c:pt idx="19">
                  <c:v>0.61181003619647911</c:v>
                </c:pt>
                <c:pt idx="20">
                  <c:v>0.6243919769635321</c:v>
                </c:pt>
              </c:numCache>
            </c:numRef>
          </c:val>
        </c:ser>
        <c:marker val="1"/>
        <c:axId val="36723328"/>
        <c:axId val="36729216"/>
      </c:lineChart>
      <c:catAx>
        <c:axId val="367233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da-DK"/>
            </a:pPr>
            <a:endParaRPr lang="en-US"/>
          </a:p>
        </c:txPr>
        <c:crossAx val="36729216"/>
        <c:crosses val="autoZero"/>
        <c:auto val="1"/>
        <c:lblAlgn val="ctr"/>
        <c:lblOffset val="100"/>
        <c:tickLblSkip val="5"/>
        <c:tickMarkSkip val="5"/>
      </c:catAx>
      <c:valAx>
        <c:axId val="36729216"/>
        <c:scaling>
          <c:orientation val="minMax"/>
        </c:scaling>
        <c:axPos val="l"/>
        <c:majorGridlines/>
        <c:numFmt formatCode="0\ %" sourceLinked="0"/>
        <c:tickLblPos val="nextTo"/>
        <c:txPr>
          <a:bodyPr rot="0" vert="horz"/>
          <a:lstStyle/>
          <a:p>
            <a:pPr>
              <a:defRPr lang="da-DK"/>
            </a:pPr>
            <a:endParaRPr lang="en-US"/>
          </a:p>
        </c:txPr>
        <c:crossAx val="36723328"/>
        <c:crosses val="autoZero"/>
        <c:crossBetween val="between"/>
      </c:valAx>
    </c:plotArea>
    <c:legend>
      <c:legendPos val="r"/>
      <c:txPr>
        <a:bodyPr/>
        <a:lstStyle/>
        <a:p>
          <a:pPr>
            <a:defRPr lang="da-DK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0.78423</cdr:x>
      <cdr:y>0.93413</cdr:y>
    </cdr:from>
    <cdr:to>
      <cdr:x>1</cdr:x>
      <cdr:y>1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5429251" y="2971801"/>
          <a:ext cx="14859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nb-NO" sz="800">
              <a:latin typeface="+mn-lt"/>
              <a:cs typeface="Arial" pitchFamily="34" charset="0"/>
            </a:rPr>
            <a:t>*Minste kvadraters metode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C6E6D25F-C6C4-4B58-88D2-A8D1C6B30F1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82638"/>
            <a:ext cx="4906962" cy="368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9000"/>
            <a:ext cx="49847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46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96413"/>
            <a:ext cx="29464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F9AC48B9-5079-4E31-8CF8-AEBDC8CED6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31747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9496-B426-4910-BBB0-CC28BA06BAA8}" type="slidenum">
              <a:rPr lang="nb-NO" smtClean="0"/>
              <a:pPr/>
              <a:t>1</a:t>
            </a:fld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5120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69C29-250F-4172-A221-E71892C5DDCE}" type="slidenum">
              <a:rPr lang="nb-NO" smtClean="0"/>
              <a:pPr/>
              <a:t>10</a:t>
            </a:fld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smtClean="0">
              <a:latin typeface="Times"/>
            </a:endParaRPr>
          </a:p>
        </p:txBody>
      </p:sp>
      <p:sp>
        <p:nvSpPr>
          <p:cNvPr id="5325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115F6-D5A3-4D3F-AAB5-8F6EFE9EE834}" type="slidenum">
              <a:rPr lang="nb-NO" smtClean="0"/>
              <a:pPr/>
              <a:t>11</a:t>
            </a:fld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55299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AFC3D-EB1D-42C6-B8CE-4FD083B11E27}" type="slidenum">
              <a:rPr lang="nb-NO" smtClean="0"/>
              <a:pPr/>
              <a:t>12</a:t>
            </a:fld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smtClean="0">
              <a:latin typeface="Times"/>
            </a:endParaRPr>
          </a:p>
        </p:txBody>
      </p:sp>
      <p:sp>
        <p:nvSpPr>
          <p:cNvPr id="57347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71D82-9049-475F-A38E-5DBEA117778F}" type="slidenum">
              <a:rPr lang="nb-NO" smtClean="0"/>
              <a:pPr/>
              <a:t>13</a:t>
            </a:fld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smtClean="0">
              <a:latin typeface="Times"/>
            </a:endParaRPr>
          </a:p>
        </p:txBody>
      </p:sp>
      <p:sp>
        <p:nvSpPr>
          <p:cNvPr id="59395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600B3-E816-4A99-966B-1917138B3619}" type="slidenum">
              <a:rPr lang="nb-NO" smtClean="0"/>
              <a:pPr/>
              <a:t>14</a:t>
            </a:fld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6144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20277-422A-4614-B0A3-E0B383123623}" type="slidenum">
              <a:rPr lang="nb-NO" smtClean="0"/>
              <a:pPr/>
              <a:t>15</a:t>
            </a:fld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33795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2306D-A3BE-4D95-A278-4B4CC8C5B215}" type="slidenum">
              <a:rPr lang="nb-NO" smtClean="0"/>
              <a:pPr/>
              <a:t>2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3584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F2AAF-A6D6-4914-82D9-A20EC5D7D8AE}" type="slidenum">
              <a:rPr lang="nb-NO" smtClean="0"/>
              <a:pPr/>
              <a:t>3</a:t>
            </a:fld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3789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6F6FD-113C-4FBA-B608-3DD32AFE4BDA}" type="slidenum">
              <a:rPr lang="nb-NO" smtClean="0"/>
              <a:pPr/>
              <a:t>4</a:t>
            </a:fld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39939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339D1-2F2A-4919-8DC4-06021358BF87}" type="slidenum">
              <a:rPr lang="nb-NO" smtClean="0"/>
              <a:pPr/>
              <a:t>5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smtClean="0">
              <a:latin typeface="Times"/>
            </a:endParaRPr>
          </a:p>
        </p:txBody>
      </p:sp>
      <p:sp>
        <p:nvSpPr>
          <p:cNvPr id="41987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F8DD9-E060-4458-A33A-0AD395BD6C7A}" type="slidenum">
              <a:rPr lang="nb-NO" smtClean="0"/>
              <a:pPr/>
              <a:t>6</a:t>
            </a:fld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18911-8474-4309-8C46-02CD8414218A}" type="slidenum">
              <a:rPr lang="nb-NO" smtClean="0"/>
              <a:pPr/>
              <a:t>7</a:t>
            </a:fld>
            <a:endParaRPr lang="nb-NO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F0724-6DB3-421B-A0F9-11BB91D2351C}" type="slidenum">
              <a:rPr lang="nb-NO" smtClean="0"/>
              <a:pPr/>
              <a:t>8</a:t>
            </a:fld>
            <a:endParaRPr lang="nb-NO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/>
            </a:endParaRPr>
          </a:p>
        </p:txBody>
      </p:sp>
      <p:sp>
        <p:nvSpPr>
          <p:cNvPr id="49155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C130C-9B46-4F91-A760-A3D1F9F5084D}" type="slidenum">
              <a:rPr lang="nb-NO" smtClean="0"/>
              <a:pPr/>
              <a:t>9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11950" y="1268413"/>
            <a:ext cx="2057400" cy="53181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9750" y="1268413"/>
            <a:ext cx="6019800" cy="53181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5032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539750" y="2276475"/>
            <a:ext cx="8229600" cy="4310063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50323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9750" y="2276475"/>
            <a:ext cx="4038600" cy="43100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730750" y="2276475"/>
            <a:ext cx="4038600" cy="4310063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3463" y="1052513"/>
            <a:ext cx="6435725" cy="5476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030288" y="1838325"/>
            <a:ext cx="6451600" cy="4114800"/>
          </a:xfrm>
        </p:spPr>
        <p:txBody>
          <a:bodyPr/>
          <a:lstStyle/>
          <a:p>
            <a:pPr lvl="0"/>
            <a:endParaRPr lang="nb-NO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rsk_i_merd_bk_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043113"/>
            <a:ext cx="88011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533400" y="1106488"/>
            <a:ext cx="3657600" cy="5454650"/>
          </a:xfrm>
          <a:prstGeom prst="rect">
            <a:avLst/>
          </a:prstGeom>
          <a:solidFill>
            <a:srgbClr val="E6EB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202113"/>
            <a:ext cx="8686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33400" y="6561138"/>
            <a:ext cx="1393825" cy="146050"/>
          </a:xfrm>
          <a:prstGeom prst="rect">
            <a:avLst/>
          </a:prstGeom>
          <a:solidFill>
            <a:srgbClr val="FF00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5927725" y="2619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nb-NO" sz="1200" b="1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1125"/>
            <a:ext cx="2362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486400" y="261938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nb-NO" sz="1200" b="1">
                <a:solidFill>
                  <a:srgbClr val="2C4C83"/>
                </a:solidFill>
                <a:latin typeface="Arial" pitchFamily="34" charset="0"/>
              </a:rPr>
              <a:t>Marine life– our </a:t>
            </a:r>
            <a:r>
              <a:rPr lang="nb-NO" sz="1200" b="1" i="1">
                <a:solidFill>
                  <a:srgbClr val="2C4C83"/>
                </a:solidFill>
                <a:latin typeface="Arial" pitchFamily="34" charset="0"/>
              </a:rPr>
              <a:t>common  </a:t>
            </a:r>
            <a:r>
              <a:rPr lang="nb-NO" sz="1200" b="1">
                <a:solidFill>
                  <a:srgbClr val="2C4C83"/>
                </a:solidFill>
                <a:latin typeface="Arial" pitchFamily="34" charset="0"/>
              </a:rPr>
              <a:t>responsibility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4538" y="6324600"/>
            <a:ext cx="2913062" cy="334963"/>
          </a:xfrm>
          <a:noFill/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08025" y="2130425"/>
            <a:ext cx="3287713" cy="3314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Klikk for å redigere tittel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225" y="2276475"/>
            <a:ext cx="1398588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923213" y="2276475"/>
            <a:ext cx="1400175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21525" y="1228725"/>
            <a:ext cx="2201863" cy="535781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15938" y="1228725"/>
            <a:ext cx="6453187" cy="535781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750" y="2276475"/>
            <a:ext cx="403860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0750" y="2276475"/>
            <a:ext cx="403860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8413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24605" name="Rectangle 29"/>
          <p:cNvSpPr>
            <a:spLocks noChangeArrowheads="1"/>
          </p:cNvSpPr>
          <p:nvPr userDrawn="1"/>
        </p:nvSpPr>
        <p:spPr bwMode="auto">
          <a:xfrm>
            <a:off x="176213" y="2043113"/>
            <a:ext cx="8802687" cy="4660900"/>
          </a:xfrm>
          <a:prstGeom prst="rect">
            <a:avLst/>
          </a:prstGeom>
          <a:solidFill>
            <a:srgbClr val="E6EB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pic>
        <p:nvPicPr>
          <p:cNvPr id="1028" name="Picture 3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80975" y="4191000"/>
            <a:ext cx="880268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7647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24610" name="Rectangle 34"/>
          <p:cNvSpPr>
            <a:spLocks noChangeArrowheads="1"/>
          </p:cNvSpPr>
          <p:nvPr userDrawn="1"/>
        </p:nvSpPr>
        <p:spPr bwMode="auto">
          <a:xfrm>
            <a:off x="733425" y="6561138"/>
            <a:ext cx="1393825" cy="1460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pic>
        <p:nvPicPr>
          <p:cNvPr id="1031" name="Picture 40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52400" y="111125"/>
            <a:ext cx="2362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5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C72"/>
          </a:solidFill>
          <a:latin typeface="Arial Narrow" pitchFamily="34" charset="0"/>
        </a:defRPr>
      </a:lvl9pPr>
    </p:titleStyle>
    <p:bodyStyle>
      <a:lvl1pPr marL="103188" indent="-103188" algn="l" rtl="0" eaLnBrk="0" fontAlgn="base" hangingPunct="0">
        <a:spcBef>
          <a:spcPct val="0"/>
        </a:spcBef>
        <a:spcAft>
          <a:spcPct val="40000"/>
        </a:spcAft>
        <a:buSzPct val="85000"/>
        <a:buChar char="•"/>
        <a:defRPr sz="3200" b="1">
          <a:solidFill>
            <a:srgbClr val="002C72"/>
          </a:solidFill>
          <a:latin typeface="+mn-lt"/>
          <a:ea typeface="+mn-ea"/>
          <a:cs typeface="+mn-cs"/>
        </a:defRPr>
      </a:lvl1pPr>
      <a:lvl2pPr marL="404813" indent="-122238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2800" b="1">
          <a:solidFill>
            <a:srgbClr val="002C72"/>
          </a:solidFill>
          <a:latin typeface="+mn-lt"/>
        </a:defRPr>
      </a:lvl2pPr>
      <a:lvl3pPr marL="736600" indent="-152400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2400">
          <a:solidFill>
            <a:srgbClr val="002C72"/>
          </a:solidFill>
          <a:latin typeface="+mn-lt"/>
        </a:defRPr>
      </a:lvl3pPr>
      <a:lvl4pPr marL="1025525" indent="-109538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1600">
          <a:solidFill>
            <a:srgbClr val="002C72"/>
          </a:solidFill>
          <a:latin typeface="+mn-lt"/>
        </a:defRPr>
      </a:lvl4pPr>
      <a:lvl5pPr marL="1336675" indent="-131763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2000">
          <a:solidFill>
            <a:srgbClr val="002C72"/>
          </a:solidFill>
          <a:latin typeface="+mn-lt"/>
        </a:defRPr>
      </a:lvl5pPr>
      <a:lvl6pPr marL="1793875" indent="-131763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002C72"/>
          </a:solidFill>
          <a:latin typeface="+mn-lt"/>
        </a:defRPr>
      </a:lvl6pPr>
      <a:lvl7pPr marL="2251075" indent="-131763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002C72"/>
          </a:solidFill>
          <a:latin typeface="+mn-lt"/>
        </a:defRPr>
      </a:lvl7pPr>
      <a:lvl8pPr marL="2708275" indent="-131763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002C72"/>
          </a:solidFill>
          <a:latin typeface="+mn-lt"/>
        </a:defRPr>
      </a:lvl8pPr>
      <a:lvl9pPr marL="3165475" indent="-131763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002C7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 userDrawn="1"/>
        </p:nvSpPr>
        <p:spPr bwMode="auto">
          <a:xfrm>
            <a:off x="179388" y="1989138"/>
            <a:ext cx="8775700" cy="467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pic>
        <p:nvPicPr>
          <p:cNvPr id="16387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7163" y="4151313"/>
            <a:ext cx="880268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72225" y="2276475"/>
            <a:ext cx="2951163" cy="4310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122872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400390" name="Rectangle 6"/>
          <p:cNvSpPr>
            <a:spLocks noChangeArrowheads="1"/>
          </p:cNvSpPr>
          <p:nvPr userDrawn="1"/>
        </p:nvSpPr>
        <p:spPr bwMode="auto">
          <a:xfrm>
            <a:off x="533400" y="6561138"/>
            <a:ext cx="1393825" cy="146050"/>
          </a:xfrm>
          <a:prstGeom prst="rect">
            <a:avLst/>
          </a:prstGeom>
          <a:solidFill>
            <a:srgbClr val="FF002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/>
          </a:p>
        </p:txBody>
      </p:sp>
      <p:pic>
        <p:nvPicPr>
          <p:cNvPr id="16391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11125"/>
            <a:ext cx="2362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92" name="Text Box 8"/>
          <p:cNvSpPr txBox="1">
            <a:spLocks noChangeArrowheads="1"/>
          </p:cNvSpPr>
          <p:nvPr userDrawn="1"/>
        </p:nvSpPr>
        <p:spPr bwMode="auto">
          <a:xfrm>
            <a:off x="5486400" y="261938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nb-NO" sz="1200" b="1">
                <a:solidFill>
                  <a:srgbClr val="2C4C83"/>
                </a:solidFill>
                <a:latin typeface="Arial" pitchFamily="34" charset="0"/>
              </a:rPr>
              <a:t>Marine life– our </a:t>
            </a:r>
            <a:r>
              <a:rPr lang="nb-NO" sz="1200" b="1" i="1">
                <a:solidFill>
                  <a:srgbClr val="2C4C83"/>
                </a:solidFill>
                <a:latin typeface="Arial" pitchFamily="34" charset="0"/>
              </a:rPr>
              <a:t>common  </a:t>
            </a:r>
            <a:r>
              <a:rPr lang="nb-NO" sz="1200" b="1">
                <a:solidFill>
                  <a:srgbClr val="2C4C83"/>
                </a:solidFill>
                <a:latin typeface="Arial" pitchFamily="34" charset="0"/>
              </a:rPr>
              <a:t>responsibility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C4C82"/>
          </a:solidFill>
          <a:latin typeface="Arial Narrow" pitchFamily="34" charset="0"/>
        </a:defRPr>
      </a:lvl9pPr>
    </p:titleStyle>
    <p:bodyStyle>
      <a:lvl1pPr marL="103188" indent="-103188" algn="l" rtl="0" eaLnBrk="0" fontAlgn="base" hangingPunct="0">
        <a:spcBef>
          <a:spcPct val="0"/>
        </a:spcBef>
        <a:spcAft>
          <a:spcPct val="40000"/>
        </a:spcAft>
        <a:buSzPct val="85000"/>
        <a:buChar char="•"/>
        <a:defRPr sz="3200" b="1">
          <a:solidFill>
            <a:srgbClr val="2C4C82"/>
          </a:solidFill>
          <a:latin typeface="+mn-lt"/>
          <a:ea typeface="+mn-ea"/>
          <a:cs typeface="+mn-cs"/>
        </a:defRPr>
      </a:lvl1pPr>
      <a:lvl2pPr marL="404813" indent="-122238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2800" b="1">
          <a:solidFill>
            <a:srgbClr val="2C4C82"/>
          </a:solidFill>
          <a:latin typeface="+mn-lt"/>
        </a:defRPr>
      </a:lvl2pPr>
      <a:lvl3pPr marL="736600" indent="-152400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2400">
          <a:solidFill>
            <a:srgbClr val="2C4C82"/>
          </a:solidFill>
          <a:latin typeface="+mn-lt"/>
        </a:defRPr>
      </a:lvl3pPr>
      <a:lvl4pPr marL="1025525" indent="-109538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1600">
          <a:solidFill>
            <a:srgbClr val="2C4C82"/>
          </a:solidFill>
          <a:latin typeface="+mn-lt"/>
        </a:defRPr>
      </a:lvl4pPr>
      <a:lvl5pPr marL="1336675" indent="-131763" algn="l" rtl="0" eaLnBrk="0" fontAlgn="base" hangingPunct="0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 sz="2000">
          <a:solidFill>
            <a:srgbClr val="2C4C82"/>
          </a:solidFill>
          <a:latin typeface="+mn-lt"/>
        </a:defRPr>
      </a:lvl5pPr>
      <a:lvl6pPr marL="1793875" indent="-131763" algn="l" rtl="0" fontAlgn="base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2C4C82"/>
          </a:solidFill>
          <a:latin typeface="+mn-lt"/>
        </a:defRPr>
      </a:lvl6pPr>
      <a:lvl7pPr marL="2251075" indent="-131763" algn="l" rtl="0" fontAlgn="base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2C4C82"/>
          </a:solidFill>
          <a:latin typeface="+mn-lt"/>
        </a:defRPr>
      </a:lvl7pPr>
      <a:lvl8pPr marL="2708275" indent="-131763" algn="l" rtl="0" fontAlgn="base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2C4C82"/>
          </a:solidFill>
          <a:latin typeface="+mn-lt"/>
        </a:defRPr>
      </a:lvl8pPr>
      <a:lvl9pPr marL="3165475" indent="-131763" algn="l" rtl="0" fontAlgn="base">
        <a:spcBef>
          <a:spcPct val="0"/>
        </a:spcBef>
        <a:spcAft>
          <a:spcPct val="15000"/>
        </a:spcAft>
        <a:buSzPct val="85000"/>
        <a:buFont typeface="Arial Narrow" pitchFamily="34" charset="0"/>
        <a:buChar char="-"/>
        <a:defRPr>
          <a:solidFill>
            <a:srgbClr val="2C4C8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8"/>
          <p:cNvSpPr txBox="1">
            <a:spLocks noChangeArrowheads="1"/>
          </p:cNvSpPr>
          <p:nvPr/>
        </p:nvSpPr>
        <p:spPr bwMode="auto">
          <a:xfrm>
            <a:off x="6443663" y="2205038"/>
            <a:ext cx="23764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1600" b="1">
              <a:solidFill>
                <a:srgbClr val="2C4C82"/>
              </a:solidFill>
            </a:endParaRPr>
          </a:p>
          <a:p>
            <a:pPr algn="ctr" eaLnBrk="0" hangingPunct="0"/>
            <a:r>
              <a:rPr lang="en-GB" sz="1600" b="1">
                <a:solidFill>
                  <a:srgbClr val="2C4C82"/>
                </a:solidFill>
              </a:rPr>
              <a:t>The Norwegian experience with a TFC-like system</a:t>
            </a:r>
          </a:p>
          <a:p>
            <a:pPr algn="ctr" eaLnBrk="0" hangingPunct="0"/>
            <a:r>
              <a:rPr lang="en-GB" sz="1600" b="1">
                <a:solidFill>
                  <a:srgbClr val="2C4C82"/>
                </a:solidFill>
              </a:rPr>
              <a:t>(Structural Quota System)</a:t>
            </a:r>
          </a:p>
          <a:p>
            <a:pPr algn="ctr" eaLnBrk="0" hangingPunct="0">
              <a:lnSpc>
                <a:spcPct val="80000"/>
              </a:lnSpc>
            </a:pPr>
            <a:endParaRPr lang="en-GB" sz="1200" baseline="-2000">
              <a:solidFill>
                <a:srgbClr val="2C4C8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GB" sz="1200" baseline="-2000">
              <a:solidFill>
                <a:srgbClr val="2C4C8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GB" sz="1200" baseline="-2000">
              <a:solidFill>
                <a:srgbClr val="2C4C8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GB" sz="1200" baseline="-2000">
              <a:solidFill>
                <a:srgbClr val="2C4C8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GB" sz="1200" baseline="-2000">
              <a:solidFill>
                <a:srgbClr val="2C4C8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GB" sz="1200" baseline="-2000">
              <a:solidFill>
                <a:srgbClr val="2C4C82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GB" sz="1200" baseline="-2000"/>
              <a:t>Fish for the Future 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sz="1200" baseline="-2000"/>
              <a:t>Transferable fishing Concessions - the solution to overfishing or a problem in itself?</a:t>
            </a:r>
          </a:p>
          <a:p>
            <a:pPr algn="ctr" eaLnBrk="0" hangingPunct="0">
              <a:lnSpc>
                <a:spcPct val="80000"/>
              </a:lnSpc>
            </a:pPr>
            <a:endParaRPr lang="en-GB" sz="1200" baseline="-2000"/>
          </a:p>
          <a:p>
            <a:pPr algn="ctr" eaLnBrk="0" hangingPunct="0">
              <a:lnSpc>
                <a:spcPct val="80000"/>
              </a:lnSpc>
            </a:pPr>
            <a:r>
              <a:rPr lang="en-GB" sz="1200" baseline="-2000"/>
              <a:t>Brussels, 6. December 2011</a:t>
            </a:r>
          </a:p>
          <a:p>
            <a:pPr algn="ctr" eaLnBrk="0" hangingPunct="0">
              <a:lnSpc>
                <a:spcPct val="80000"/>
              </a:lnSpc>
            </a:pPr>
            <a:endParaRPr lang="en-GB" sz="1200" baseline="-2000"/>
          </a:p>
          <a:p>
            <a:pPr algn="ctr" eaLnBrk="0" hangingPunct="0">
              <a:lnSpc>
                <a:spcPct val="80000"/>
              </a:lnSpc>
            </a:pPr>
            <a:r>
              <a:rPr lang="en-GB" sz="1200" baseline="-2000"/>
              <a:t>Per Sandberg</a:t>
            </a:r>
          </a:p>
          <a:p>
            <a:pPr algn="ctr" eaLnBrk="0" hangingPunct="0">
              <a:lnSpc>
                <a:spcPct val="80000"/>
              </a:lnSpc>
            </a:pPr>
            <a:endParaRPr lang="en-GB" sz="1200" baseline="-2000"/>
          </a:p>
          <a:p>
            <a:pPr algn="ctr" eaLnBrk="0" hangingPunct="0">
              <a:lnSpc>
                <a:spcPct val="80000"/>
              </a:lnSpc>
            </a:pPr>
            <a:r>
              <a:rPr lang="en-GB" sz="1200" baseline="-2000"/>
              <a:t>The Norwegian Directorate of Fisheries</a:t>
            </a:r>
          </a:p>
          <a:p>
            <a:pPr eaLnBrk="0" hangingPunct="0"/>
            <a:endParaRPr lang="en-GB" sz="1200">
              <a:solidFill>
                <a:srgbClr val="2C4C82"/>
              </a:solidFill>
            </a:endParaRPr>
          </a:p>
          <a:p>
            <a:pPr eaLnBrk="0" hangingPunct="0"/>
            <a:endParaRPr lang="en-GB" sz="1200">
              <a:solidFill>
                <a:srgbClr val="2C4C82"/>
              </a:solidFill>
            </a:endParaRPr>
          </a:p>
          <a:p>
            <a:pPr eaLnBrk="0" hangingPunct="0"/>
            <a:endParaRPr lang="en-GB" sz="1200">
              <a:solidFill>
                <a:srgbClr val="2C4C82"/>
              </a:solidFill>
            </a:endParaRPr>
          </a:p>
          <a:p>
            <a:pPr eaLnBrk="0" hangingPunct="0"/>
            <a:endParaRPr lang="en-GB" sz="1200">
              <a:solidFill>
                <a:srgbClr val="2C4C82"/>
              </a:solidFill>
            </a:endParaRPr>
          </a:p>
          <a:p>
            <a:pPr eaLnBrk="0" hangingPunct="0">
              <a:lnSpc>
                <a:spcPct val="150000"/>
              </a:lnSpc>
            </a:pPr>
            <a:endParaRPr lang="en-GB" sz="800">
              <a:solidFill>
                <a:srgbClr val="2C4C82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00125"/>
            <a:ext cx="47529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tel 1"/>
          <p:cNvSpPr>
            <a:spLocks noGrp="1"/>
          </p:cNvSpPr>
          <p:nvPr>
            <p:ph type="title"/>
          </p:nvPr>
        </p:nvSpPr>
        <p:spPr>
          <a:xfrm>
            <a:off x="539750" y="928688"/>
            <a:ext cx="8229600" cy="1000125"/>
          </a:xfrm>
        </p:spPr>
        <p:txBody>
          <a:bodyPr/>
          <a:lstStyle/>
          <a:p>
            <a:pPr algn="ctr" eaLnBrk="1" hangingPunct="1"/>
            <a:r>
              <a:rPr lang="nb-NO" smtClean="0"/>
              <a:t>Profitability</a:t>
            </a:r>
            <a:br>
              <a:rPr lang="nb-NO" smtClean="0"/>
            </a:br>
            <a:r>
              <a:rPr lang="nb-NO" b="0" smtClean="0"/>
              <a:t>Average operating margin, vessels above 8 metres</a:t>
            </a: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ph idx="1"/>
          </p:nvPr>
        </p:nvGraphicFramePr>
        <p:xfrm>
          <a:off x="539750" y="2276475"/>
          <a:ext cx="8229600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tel 1"/>
          <p:cNvSpPr>
            <a:spLocks noGrp="1"/>
          </p:cNvSpPr>
          <p:nvPr>
            <p:ph type="title"/>
          </p:nvPr>
        </p:nvSpPr>
        <p:spPr>
          <a:xfrm>
            <a:off x="539750" y="1000125"/>
            <a:ext cx="8229600" cy="928688"/>
          </a:xfrm>
        </p:spPr>
        <p:txBody>
          <a:bodyPr/>
          <a:lstStyle/>
          <a:p>
            <a:pPr algn="ctr" eaLnBrk="1" hangingPunct="1"/>
            <a:r>
              <a:rPr lang="nb-NO" smtClean="0"/>
              <a:t>Fleet capacity</a:t>
            </a:r>
            <a:br>
              <a:rPr lang="nb-NO" smtClean="0"/>
            </a:br>
            <a:r>
              <a:rPr lang="nb-NO" sz="2000" b="0" smtClean="0"/>
              <a:t>Structural Quotas as share of total quota in various fleet segments (30. Dec. 2010)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539750" y="2276475"/>
          <a:ext cx="8229600" cy="275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Fleet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Quota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Species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SQ as </a:t>
                      </a:r>
                      <a:r>
                        <a:rPr lang="nb-NO" dirty="0" err="1" smtClean="0"/>
                        <a:t>share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of</a:t>
                      </a:r>
                      <a:r>
                        <a:rPr lang="nb-NO" dirty="0" smtClean="0"/>
                        <a:t> Total </a:t>
                      </a:r>
                      <a:r>
                        <a:rPr lang="nb-NO" dirty="0" err="1" smtClean="0"/>
                        <a:t>Quota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Ocean-going</a:t>
                      </a:r>
                      <a:r>
                        <a:rPr lang="nb-NO" b="1" dirty="0" smtClean="0"/>
                        <a:t> </a:t>
                      </a:r>
                      <a:r>
                        <a:rPr lang="nb-NO" b="1" dirty="0" err="1" smtClean="0"/>
                        <a:t>vessels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Purse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seiners</a:t>
                      </a:r>
                      <a:endParaRPr lang="nb-NO" dirty="0" smtClean="0"/>
                    </a:p>
                    <a:p>
                      <a:r>
                        <a:rPr lang="nb-NO" dirty="0" smtClean="0"/>
                        <a:t>Long-line,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nets</a:t>
                      </a:r>
                      <a:endParaRPr lang="nb-NO" dirty="0" smtClean="0"/>
                    </a:p>
                    <a:p>
                      <a:r>
                        <a:rPr lang="nb-NO" dirty="0" err="1" smtClean="0"/>
                        <a:t>Cod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trawlers</a:t>
                      </a:r>
                      <a:endParaRPr lang="nb-NO" dirty="0" smtClean="0"/>
                    </a:p>
                    <a:p>
                      <a:endParaRPr lang="nb-NO" dirty="0" smtClean="0"/>
                    </a:p>
                    <a:p>
                      <a:r>
                        <a:rPr lang="nb-NO" b="1" dirty="0" err="1" smtClean="0"/>
                        <a:t>Coastal</a:t>
                      </a:r>
                      <a:r>
                        <a:rPr lang="nb-NO" b="1" dirty="0" smtClean="0"/>
                        <a:t> </a:t>
                      </a:r>
                      <a:r>
                        <a:rPr lang="nb-NO" b="1" dirty="0" err="1" smtClean="0"/>
                        <a:t>vessels</a:t>
                      </a:r>
                      <a:endParaRPr lang="nb-NO" b="1" dirty="0" smtClean="0"/>
                    </a:p>
                    <a:p>
                      <a:r>
                        <a:rPr lang="nb-NO" baseline="0" dirty="0" err="1" smtClean="0"/>
                        <a:t>Coastal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purse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seiners</a:t>
                      </a:r>
                      <a:endParaRPr lang="nb-NO" baseline="0" dirty="0" smtClean="0"/>
                    </a:p>
                    <a:p>
                      <a:r>
                        <a:rPr lang="nb-NO" baseline="0" dirty="0" err="1" smtClean="0"/>
                        <a:t>Coastal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vessels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Mackerel</a:t>
                      </a:r>
                      <a:endParaRPr lang="nb-NO" dirty="0" smtClean="0"/>
                    </a:p>
                    <a:p>
                      <a:r>
                        <a:rPr lang="nb-NO" dirty="0" err="1" smtClean="0"/>
                        <a:t>Cod</a:t>
                      </a:r>
                      <a:endParaRPr lang="nb-NO" dirty="0" smtClean="0"/>
                    </a:p>
                    <a:p>
                      <a:r>
                        <a:rPr lang="nb-NO" dirty="0" err="1" smtClean="0"/>
                        <a:t>Cod</a:t>
                      </a:r>
                      <a:endParaRPr lang="nb-NO" dirty="0" smtClean="0"/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 </a:t>
                      </a:r>
                    </a:p>
                    <a:p>
                      <a:r>
                        <a:rPr lang="nb-NO" dirty="0" smtClean="0"/>
                        <a:t>NSSH</a:t>
                      </a:r>
                      <a:r>
                        <a:rPr lang="nb-NO" baseline="0" dirty="0" smtClean="0"/>
                        <a:t> (</a:t>
                      </a:r>
                      <a:r>
                        <a:rPr lang="nb-NO" dirty="0" err="1" smtClean="0"/>
                        <a:t>Herring</a:t>
                      </a:r>
                      <a:r>
                        <a:rPr lang="nb-NO" dirty="0" smtClean="0"/>
                        <a:t>)</a:t>
                      </a:r>
                    </a:p>
                    <a:p>
                      <a:r>
                        <a:rPr lang="nb-NO" dirty="0" err="1" smtClean="0"/>
                        <a:t>Cod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18%</a:t>
                      </a:r>
                    </a:p>
                    <a:p>
                      <a:r>
                        <a:rPr lang="nb-NO" dirty="0" smtClean="0"/>
                        <a:t>57%</a:t>
                      </a:r>
                    </a:p>
                    <a:p>
                      <a:r>
                        <a:rPr lang="nb-NO" dirty="0" smtClean="0"/>
                        <a:t>58%</a:t>
                      </a:r>
                    </a:p>
                    <a:p>
                      <a:endParaRPr lang="nb-NO" dirty="0" smtClean="0"/>
                    </a:p>
                    <a:p>
                      <a:r>
                        <a:rPr lang="nb-NO" dirty="0" smtClean="0"/>
                        <a:t> </a:t>
                      </a:r>
                    </a:p>
                    <a:p>
                      <a:r>
                        <a:rPr lang="nb-NO" dirty="0" smtClean="0"/>
                        <a:t>42%</a:t>
                      </a:r>
                    </a:p>
                    <a:p>
                      <a:r>
                        <a:rPr lang="nb-NO" dirty="0" smtClean="0"/>
                        <a:t>24%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tel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00125"/>
          </a:xfrm>
        </p:spPr>
        <p:txBody>
          <a:bodyPr/>
          <a:lstStyle/>
          <a:p>
            <a:pPr algn="ctr" eaLnBrk="1" hangingPunct="1"/>
            <a:r>
              <a:rPr lang="nb-NO" smtClean="0"/>
              <a:t>Distribution of fishermen in various counties in 2000 and 2010</a:t>
            </a:r>
            <a:br>
              <a:rPr lang="nb-NO" smtClean="0"/>
            </a:br>
            <a:endParaRPr lang="nb-NO" sz="2000" b="0" smtClean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500063" y="1857375"/>
          <a:ext cx="8072437" cy="444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22"/>
                <a:gridCol w="2690822"/>
                <a:gridCol w="269082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County</a:t>
                      </a:r>
                      <a:r>
                        <a:rPr lang="nb-NO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(from North to South)</a:t>
                      </a:r>
                      <a:endParaRPr lang="nb-NO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2000</a:t>
                      </a:r>
                      <a:endParaRPr lang="nb-NO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2010</a:t>
                      </a:r>
                      <a:endParaRPr lang="nb-NO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Finnmark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10%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9%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Troms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15%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13%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latin typeface="Times New Roman"/>
                        </a:rPr>
                        <a:t>Nordland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24%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24%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Nord-Trøndelag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2%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2%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 dirty="0">
                          <a:latin typeface="Times New Roman"/>
                        </a:rPr>
                        <a:t>Sør-Trøndelag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3%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4%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Møre og Romsdal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24%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22%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Sogn og Fjordane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6%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6%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Hordaland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7%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9%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Rogaland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4%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4%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0" i="0" u="none" strike="noStrike">
                          <a:latin typeface="Times New Roman"/>
                        </a:rPr>
                        <a:t>Others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nb-NO" sz="1400" b="0" i="0" u="none" strike="noStrike" dirty="0" smtClean="0">
                          <a:latin typeface="Arial"/>
                        </a:rPr>
                        <a:t>5% 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smtClean="0">
                          <a:latin typeface="Arial"/>
                        </a:rPr>
                        <a:t>6%</a:t>
                      </a:r>
                      <a:endParaRPr lang="nb-NO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smtClean="0">
                          <a:latin typeface="Times New Roman"/>
                        </a:rPr>
                        <a:t>Total</a:t>
                      </a:r>
                      <a:endParaRPr lang="nb-NO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latin typeface="Arial"/>
                        </a:rPr>
                        <a:t>100%</a:t>
                      </a:r>
                      <a:endParaRPr lang="nb-NO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 smtClean="0">
                          <a:latin typeface="Arial"/>
                        </a:rPr>
                        <a:t>100%</a:t>
                      </a:r>
                      <a:endParaRPr lang="nb-NO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Value of Norwegian catch on various fleet segments (% of total) </a:t>
            </a:r>
          </a:p>
        </p:txBody>
      </p:sp>
      <p:graphicFrame>
        <p:nvGraphicFramePr>
          <p:cNvPr id="7" name="Plassholder for diagram 6"/>
          <p:cNvGraphicFramePr>
            <a:graphicFrameLocks noGrp="1"/>
          </p:cNvGraphicFramePr>
          <p:nvPr>
            <p:ph type="chart" idx="1"/>
          </p:nvPr>
        </p:nvGraphicFramePr>
        <p:xfrm>
          <a:off x="539750" y="2276475"/>
          <a:ext cx="8229600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smtClean="0"/>
              <a:t>Value of catch, as registered on vessels from Northern and Southern Norway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539750" y="2276475"/>
          <a:ext cx="8229600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tel 1"/>
          <p:cNvSpPr>
            <a:spLocks noGrp="1"/>
          </p:cNvSpPr>
          <p:nvPr>
            <p:ph type="title"/>
          </p:nvPr>
        </p:nvSpPr>
        <p:spPr>
          <a:xfrm>
            <a:off x="539750" y="1071563"/>
            <a:ext cx="8229600" cy="928687"/>
          </a:xfrm>
        </p:spPr>
        <p:txBody>
          <a:bodyPr/>
          <a:lstStyle/>
          <a:p>
            <a:pPr eaLnBrk="1" hangingPunct="1"/>
            <a:r>
              <a:rPr lang="nb-NO" smtClean="0"/>
              <a:t>The Norwegian capacity reduction programme: </a:t>
            </a:r>
            <a:br>
              <a:rPr lang="nb-NO" smtClean="0"/>
            </a:br>
            <a:r>
              <a:rPr lang="nb-NO" smtClean="0"/>
              <a:t>Some concluding remarks</a:t>
            </a:r>
          </a:p>
        </p:txBody>
      </p:sp>
      <p:sp>
        <p:nvSpPr>
          <p:cNvPr id="60418" name="Plassholder for innhold 2"/>
          <p:cNvSpPr>
            <a:spLocks noGrp="1"/>
          </p:cNvSpPr>
          <p:nvPr>
            <p:ph idx="1"/>
          </p:nvPr>
        </p:nvSpPr>
        <p:spPr>
          <a:xfrm>
            <a:off x="571500" y="2000250"/>
            <a:ext cx="8229600" cy="4500563"/>
          </a:xfrm>
        </p:spPr>
        <p:txBody>
          <a:bodyPr/>
          <a:lstStyle/>
          <a:p>
            <a:r>
              <a:rPr lang="nb-NO" sz="1600" smtClean="0"/>
              <a:t>Reduction in numbers of fishermen and vessels has been inevitable</a:t>
            </a:r>
          </a:p>
          <a:p>
            <a:endParaRPr lang="nb-NO" sz="1600" smtClean="0"/>
          </a:p>
          <a:p>
            <a:r>
              <a:rPr lang="nb-NO" sz="1600" smtClean="0"/>
              <a:t>For TFC-like system in Norway to work;</a:t>
            </a:r>
          </a:p>
          <a:p>
            <a:pPr lvl="1"/>
            <a:r>
              <a:rPr lang="nb-NO" sz="1600" b="0" smtClean="0"/>
              <a:t>Stability in allocation of quota between fleet segments as well as between vessels in a fleet</a:t>
            </a:r>
          </a:p>
          <a:p>
            <a:pPr lvl="1"/>
            <a:r>
              <a:rPr lang="nb-NO" sz="1600" b="0" smtClean="0"/>
              <a:t>Duration of programme for a certain number of years</a:t>
            </a:r>
          </a:p>
          <a:p>
            <a:pPr lvl="2"/>
            <a:endParaRPr lang="nb-NO" sz="1600" smtClean="0"/>
          </a:p>
          <a:p>
            <a:r>
              <a:rPr lang="nb-NO" sz="1600" smtClean="0"/>
              <a:t>Safeguards</a:t>
            </a:r>
          </a:p>
          <a:p>
            <a:pPr lvl="1"/>
            <a:r>
              <a:rPr lang="nb-NO" sz="1600" b="0" smtClean="0"/>
              <a:t>Delimitation of markets with regard to fleet groups and geographical areas</a:t>
            </a:r>
          </a:p>
          <a:p>
            <a:pPr lvl="1"/>
            <a:r>
              <a:rPr lang="nb-NO" sz="1600" b="0" smtClean="0"/>
              <a:t>Ceiling on licenses on individual vessels</a:t>
            </a:r>
          </a:p>
          <a:p>
            <a:endParaRPr lang="nb-NO" sz="1600" smtClean="0"/>
          </a:p>
          <a:p>
            <a:r>
              <a:rPr lang="nb-NO" sz="1600" smtClean="0"/>
              <a:t>Consequences</a:t>
            </a:r>
          </a:p>
          <a:p>
            <a:pPr lvl="1"/>
            <a:r>
              <a:rPr lang="nb-NO" sz="1600" b="0" smtClean="0"/>
              <a:t>Increased profitability for remaining fleet</a:t>
            </a:r>
          </a:p>
          <a:p>
            <a:pPr lvl="1"/>
            <a:r>
              <a:rPr lang="nb-NO" sz="1600" b="0" smtClean="0"/>
              <a:t>Still a diversified structure, both with regard to fleet and geographical areas</a:t>
            </a:r>
          </a:p>
          <a:p>
            <a:pPr lvl="1"/>
            <a:r>
              <a:rPr lang="nb-NO" sz="1600" b="0" smtClean="0"/>
              <a:t>Increased barrier to enter fishery, increased investment costs</a:t>
            </a:r>
          </a:p>
          <a:p>
            <a:pPr lvl="2"/>
            <a:endParaRPr lang="nb-NO" sz="1800" smtClean="0"/>
          </a:p>
          <a:p>
            <a:pPr lvl="1"/>
            <a:endParaRPr lang="nb-NO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8" descr="torsk_i_merd_bk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043113"/>
            <a:ext cx="88011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9366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PT" sz="4400" smtClean="0">
                <a:solidFill>
                  <a:schemeClr val="bg1"/>
                </a:solidFill>
              </a:rPr>
              <a:t>Thank you for your attention</a:t>
            </a:r>
            <a:endParaRPr lang="pt-PT" sz="4400" smtClean="0"/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5580063" y="188913"/>
            <a:ext cx="332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600" b="1"/>
              <a:t>Marine life – our </a:t>
            </a:r>
            <a:r>
              <a:rPr lang="nb-NO" sz="1600" b="1" i="1"/>
              <a:t>common </a:t>
            </a:r>
            <a:r>
              <a:rPr lang="nb-NO" sz="1600" b="1"/>
              <a:t>responsibility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375" y="908050"/>
            <a:ext cx="6716713" cy="649288"/>
          </a:xfrm>
        </p:spPr>
        <p:txBody>
          <a:bodyPr/>
          <a:lstStyle/>
          <a:p>
            <a:r>
              <a:rPr lang="en-GB" b="0" smtClean="0">
                <a:latin typeface="Arial" charset="0"/>
              </a:rPr>
              <a:t>Subsidies to Norwegian Fisheries (1962-2010)</a:t>
            </a:r>
            <a:endParaRPr lang="en-GB" sz="2800" b="0" smtClean="0"/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6538" y="2189163"/>
          <a:ext cx="8596312" cy="4281487"/>
        </p:xfrm>
        <a:graphic>
          <a:graphicData uri="http://schemas.openxmlformats.org/presentationml/2006/ole">
            <p:oleObj spid="_x0000_s32770" r:id="rId4" imgW="8596105" imgH="4279763" progId="Excel.Chart.8">
              <p:embed/>
            </p:oleObj>
          </a:graphicData>
        </a:graphic>
      </p:graphicFrame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5819775" y="6394450"/>
            <a:ext cx="3216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Source: Norwegian Seafood Export Council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Vessels scrapped during the period 1960 - 2002</a:t>
            </a:r>
          </a:p>
        </p:txBody>
      </p:sp>
      <p:graphicFrame>
        <p:nvGraphicFramePr>
          <p:cNvPr id="7" name="Plassholder for diagram 6"/>
          <p:cNvGraphicFramePr>
            <a:graphicFrameLocks noGrp="1"/>
          </p:cNvGraphicFramePr>
          <p:nvPr>
            <p:ph type="chart" idx="1"/>
          </p:nvPr>
        </p:nvGraphicFramePr>
        <p:xfrm>
          <a:off x="539750" y="2276475"/>
          <a:ext cx="8229600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949325"/>
            <a:ext cx="7727950" cy="966788"/>
          </a:xfrm>
        </p:spPr>
        <p:txBody>
          <a:bodyPr/>
          <a:lstStyle/>
          <a:p>
            <a:pPr algn="ctr"/>
            <a:r>
              <a:rPr lang="en-GB" sz="2800" b="0" smtClean="0">
                <a:latin typeface="Arial" charset="0"/>
              </a:rPr>
              <a:t>Norwegian catch, fishermen and their efficiency during the period 1945 - 2010</a:t>
            </a:r>
          </a:p>
        </p:txBody>
      </p:sp>
      <p:sp>
        <p:nvSpPr>
          <p:cNvPr id="36866" name="Rektangel 3"/>
          <p:cNvSpPr>
            <a:spLocks noChangeArrowheads="1"/>
          </p:cNvSpPr>
          <p:nvPr/>
        </p:nvSpPr>
        <p:spPr bwMode="auto">
          <a:xfrm>
            <a:off x="7643813" y="6423025"/>
            <a:ext cx="13287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rgbClr val="2C4C82"/>
                </a:solidFill>
                <a:cs typeface="Arial" charset="0"/>
              </a:rPr>
              <a:t>* Preliminary figures</a:t>
            </a:r>
            <a:endParaRPr lang="en-GB" sz="1000">
              <a:solidFill>
                <a:srgbClr val="2C4C82"/>
              </a:solidFill>
            </a:endParaRPr>
          </a:p>
        </p:txBody>
      </p:sp>
      <p:graphicFrame>
        <p:nvGraphicFramePr>
          <p:cNvPr id="36867" name="Chart 3"/>
          <p:cNvGraphicFramePr>
            <a:graphicFrameLocks noGrp="1"/>
          </p:cNvGraphicFramePr>
          <p:nvPr>
            <p:ph idx="1"/>
          </p:nvPr>
        </p:nvGraphicFramePr>
        <p:xfrm>
          <a:off x="515938" y="2071688"/>
          <a:ext cx="8229600" cy="4475162"/>
        </p:xfrm>
        <a:graphic>
          <a:graphicData uri="http://schemas.openxmlformats.org/presentationml/2006/ole">
            <p:oleObj spid="_x0000_s36867" r:id="rId4" imgW="8230313" imgH="4474852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Objectives and target fleets for TFC-like instruments</a:t>
            </a:r>
          </a:p>
        </p:txBody>
      </p:sp>
      <p:sp>
        <p:nvSpPr>
          <p:cNvPr id="38914" name="Plassholder for innhold 2"/>
          <p:cNvSpPr>
            <a:spLocks noGrp="1"/>
          </p:cNvSpPr>
          <p:nvPr>
            <p:ph idx="1"/>
          </p:nvPr>
        </p:nvSpPr>
        <p:spPr>
          <a:xfrm>
            <a:off x="500063" y="2276475"/>
            <a:ext cx="8215312" cy="4081463"/>
          </a:xfrm>
        </p:spPr>
        <p:txBody>
          <a:bodyPr/>
          <a:lstStyle/>
          <a:p>
            <a:pPr eaLnBrk="1" hangingPunct="1"/>
            <a:r>
              <a:rPr lang="nb-NO" sz="1800" u="sng" smtClean="0"/>
              <a:t>Objectives</a:t>
            </a:r>
          </a:p>
          <a:p>
            <a:pPr lvl="1" eaLnBrk="1" hangingPunct="1"/>
            <a:r>
              <a:rPr lang="nb-NO" sz="1800" smtClean="0"/>
              <a:t>A fleet size more in balance with sustainable yields from fish stocks</a:t>
            </a:r>
          </a:p>
          <a:p>
            <a:pPr lvl="1" eaLnBrk="1" hangingPunct="1"/>
            <a:r>
              <a:rPr lang="nb-NO" sz="1800" smtClean="0"/>
              <a:t>A diversified fleet, being able to harvest in various parts of the ocean</a:t>
            </a:r>
          </a:p>
          <a:p>
            <a:pPr lvl="1" eaLnBrk="1" hangingPunct="1"/>
            <a:r>
              <a:rPr lang="nb-NO" sz="1800" smtClean="0"/>
              <a:t>A fleet that provides activity along the various municipalities along the coast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u="sng" smtClean="0"/>
              <a:t>Target fleets</a:t>
            </a:r>
          </a:p>
          <a:p>
            <a:pPr lvl="1" eaLnBrk="1" hangingPunct="1"/>
            <a:r>
              <a:rPr lang="nb-NO" sz="1800" smtClean="0"/>
              <a:t>Multiple fleets of ocean-going vessels holding a license to fish</a:t>
            </a:r>
          </a:p>
          <a:p>
            <a:pPr lvl="1" eaLnBrk="1" hangingPunct="1"/>
            <a:r>
              <a:rPr lang="nb-NO" sz="1800" smtClean="0"/>
              <a:t>Coastal vessels holding annual license to fish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u="sng" smtClean="0"/>
              <a:t>Non-target fleets</a:t>
            </a:r>
          </a:p>
          <a:p>
            <a:pPr lvl="1" eaLnBrk="1" hangingPunct="1"/>
            <a:r>
              <a:rPr lang="nb-NO" sz="1800" smtClean="0"/>
              <a:t>Small-scale, coastal vessels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Instruments and safeguards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0063" y="2143125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nb-NO" sz="1800" dirty="0" smtClean="0"/>
              <a:t>Instruments</a:t>
            </a:r>
          </a:p>
          <a:p>
            <a:pPr lvl="1">
              <a:defRPr/>
            </a:pPr>
            <a:r>
              <a:rPr lang="nb-NO" sz="1800" b="0" u="sng" dirty="0" err="1" smtClean="0"/>
              <a:t>Stability</a:t>
            </a:r>
            <a:r>
              <a:rPr lang="nb-NO" sz="1800" b="0" dirty="0" smtClean="0"/>
              <a:t> in </a:t>
            </a:r>
            <a:r>
              <a:rPr lang="nb-NO" sz="1800" b="0" dirty="0" err="1" smtClean="0"/>
              <a:t>quota</a:t>
            </a:r>
            <a:r>
              <a:rPr lang="nb-NO" sz="1800" b="0" dirty="0" smtClean="0"/>
              <a:t> </a:t>
            </a:r>
            <a:r>
              <a:rPr lang="nb-NO" sz="1800" b="0" dirty="0" err="1" smtClean="0"/>
              <a:t>allocation</a:t>
            </a:r>
            <a:endParaRPr lang="nb-NO" sz="1800" b="0" dirty="0" smtClean="0"/>
          </a:p>
          <a:p>
            <a:pPr lvl="1">
              <a:defRPr/>
            </a:pPr>
            <a:r>
              <a:rPr lang="nb-NO" sz="1800" b="0" u="sng" dirty="0" err="1" smtClean="0"/>
              <a:t>Duration</a:t>
            </a:r>
            <a:r>
              <a:rPr lang="nb-NO" sz="1800" b="0" dirty="0" smtClean="0"/>
              <a:t> </a:t>
            </a:r>
            <a:r>
              <a:rPr lang="nb-NO" sz="1800" b="0" dirty="0" err="1" smtClean="0"/>
              <a:t>of</a:t>
            </a:r>
            <a:r>
              <a:rPr lang="nb-NO" sz="1800" b="0" dirty="0" smtClean="0"/>
              <a:t> TFC in </a:t>
            </a:r>
            <a:r>
              <a:rPr lang="nb-NO" sz="1800" b="0" dirty="0" err="1" smtClean="0"/>
              <a:t>adequate</a:t>
            </a:r>
            <a:r>
              <a:rPr lang="nb-NO" sz="1800" b="0" dirty="0" smtClean="0"/>
              <a:t> </a:t>
            </a:r>
            <a:r>
              <a:rPr lang="nb-NO" sz="1800" b="0" dirty="0" err="1" smtClean="0"/>
              <a:t>period</a:t>
            </a:r>
            <a:endParaRPr lang="nb-NO" sz="1800" b="0" dirty="0" smtClean="0"/>
          </a:p>
          <a:p>
            <a:pPr lvl="1">
              <a:buFont typeface="Arial Narrow" pitchFamily="34" charset="0"/>
              <a:buNone/>
              <a:defRPr/>
            </a:pPr>
            <a:endParaRPr lang="nb-NO" sz="1800" b="0" dirty="0" smtClean="0"/>
          </a:p>
          <a:p>
            <a:pPr>
              <a:defRPr/>
            </a:pPr>
            <a:r>
              <a:rPr lang="nb-NO" sz="1800" dirty="0" smtClean="0"/>
              <a:t> </a:t>
            </a:r>
            <a:r>
              <a:rPr lang="nb-NO" sz="1800" dirty="0" err="1" smtClean="0"/>
              <a:t>Safeguards</a:t>
            </a:r>
            <a:endParaRPr lang="nb-NO" sz="1800" dirty="0" smtClean="0"/>
          </a:p>
          <a:p>
            <a:pPr marL="625475" lvl="1" indent="-342900">
              <a:buFont typeface="+mj-lt"/>
              <a:buAutoNum type="arabicPeriod"/>
              <a:defRPr/>
            </a:pPr>
            <a:r>
              <a:rPr lang="nb-NO" sz="1800" b="0" i="1" dirty="0" err="1" smtClean="0"/>
              <a:t>Avoid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concentration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of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quotas</a:t>
            </a:r>
            <a:r>
              <a:rPr lang="nb-NO" sz="1800" b="0" i="1" dirty="0" smtClean="0"/>
              <a:t> in </a:t>
            </a:r>
            <a:r>
              <a:rPr lang="nb-NO" sz="1800" b="0" i="1" dirty="0" err="1" smtClean="0"/>
              <a:t>geographical</a:t>
            </a:r>
            <a:r>
              <a:rPr lang="nb-NO" sz="1800" b="0" i="1" dirty="0" smtClean="0"/>
              <a:t> areas</a:t>
            </a:r>
          </a:p>
          <a:p>
            <a:pPr marL="625475" lvl="1" indent="-342900">
              <a:buFont typeface="+mj-lt"/>
              <a:buAutoNum type="arabicPeriod"/>
              <a:defRPr/>
            </a:pPr>
            <a:r>
              <a:rPr lang="nb-NO" sz="1800" b="0" i="1" dirty="0" err="1" smtClean="0"/>
              <a:t>Avoid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concentration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of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quotas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on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fleets</a:t>
            </a:r>
            <a:endParaRPr lang="nb-NO" sz="1800" b="0" i="1" dirty="0" smtClean="0"/>
          </a:p>
          <a:p>
            <a:pPr marL="625475" lvl="1" indent="-342900">
              <a:buFont typeface="+mj-lt"/>
              <a:buAutoNum type="arabicPeriod"/>
              <a:defRPr/>
            </a:pPr>
            <a:r>
              <a:rPr lang="nb-NO" sz="1800" b="0" i="1" dirty="0" err="1" smtClean="0"/>
              <a:t>Avoid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concentration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of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quotas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on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individual</a:t>
            </a:r>
            <a:r>
              <a:rPr lang="nb-NO" sz="1800" b="0" i="1" dirty="0" smtClean="0"/>
              <a:t> </a:t>
            </a:r>
            <a:r>
              <a:rPr lang="nb-NO" sz="1800" b="0" i="1" dirty="0" err="1" smtClean="0"/>
              <a:t>owners</a:t>
            </a:r>
            <a:endParaRPr lang="nb-NO" sz="1800" dirty="0" smtClean="0"/>
          </a:p>
          <a:p>
            <a:pPr marL="957262" lvl="2" indent="-342900">
              <a:defRPr/>
            </a:pPr>
            <a:endParaRPr lang="nb-NO" sz="1800" i="1" dirty="0" smtClean="0"/>
          </a:p>
          <a:p>
            <a:pPr marL="957262" lvl="2" indent="-342900">
              <a:defRPr/>
            </a:pPr>
            <a:endParaRPr lang="nb-NO" sz="1800" dirty="0" smtClean="0"/>
          </a:p>
          <a:p>
            <a:pPr lvl="2">
              <a:defRPr/>
            </a:pPr>
            <a:endParaRPr lang="nb-NO" sz="1800" dirty="0" smtClean="0"/>
          </a:p>
          <a:p>
            <a:pPr lvl="2">
              <a:defRPr/>
            </a:pPr>
            <a:endParaRPr lang="nb-NO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7562850" y="488950"/>
            <a:ext cx="1581150" cy="5853113"/>
          </a:xfrm>
          <a:prstGeom prst="rect">
            <a:avLst/>
          </a:prstGeom>
          <a:solidFill>
            <a:srgbClr val="2C3079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63" y="642938"/>
            <a:ext cx="6435725" cy="547687"/>
          </a:xfrm>
        </p:spPr>
        <p:txBody>
          <a:bodyPr/>
          <a:lstStyle/>
          <a:p>
            <a:pPr eaLnBrk="1" hangingPunct="1"/>
            <a:r>
              <a:rPr lang="en-GB" smtClean="0"/>
              <a:t>Current Instruments</a:t>
            </a:r>
          </a:p>
        </p:txBody>
      </p:sp>
      <p:sp>
        <p:nvSpPr>
          <p:cNvPr id="43011" name="Text Box 185"/>
          <p:cNvSpPr txBox="1">
            <a:spLocks noChangeArrowheads="1"/>
          </p:cNvSpPr>
          <p:nvPr/>
        </p:nvSpPr>
        <p:spPr bwMode="auto">
          <a:xfrm>
            <a:off x="1014413" y="4773613"/>
            <a:ext cx="29940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>
                <a:latin typeface="Verdana" pitchFamily="34" charset="0"/>
              </a:rPr>
              <a:t>* 1. December 2011 </a:t>
            </a:r>
          </a:p>
          <a:p>
            <a:pPr eaLnBrk="0" hangingPunct="0">
              <a:spcBef>
                <a:spcPct val="50000"/>
              </a:spcBef>
            </a:pPr>
            <a:r>
              <a:rPr lang="nb-NO">
                <a:latin typeface="Verdana" pitchFamily="34" charset="0"/>
              </a:rPr>
              <a:t>** Individual Vessel Quotas </a:t>
            </a:r>
          </a:p>
          <a:p>
            <a:pPr eaLnBrk="0" hangingPunct="0">
              <a:spcBef>
                <a:spcPct val="50000"/>
              </a:spcBef>
            </a:pPr>
            <a:r>
              <a:rPr lang="nb-NO">
                <a:latin typeface="Verdana" pitchFamily="34" charset="0"/>
              </a:rPr>
              <a:t>***Structural Quota System</a:t>
            </a:r>
          </a:p>
          <a:p>
            <a:pPr eaLnBrk="0" hangingPunct="0">
              <a:spcBef>
                <a:spcPct val="50000"/>
              </a:spcBef>
            </a:pPr>
            <a:endParaRPr lang="nb-NO">
              <a:latin typeface="Verdana" pitchFamily="34" charset="0"/>
            </a:endParaRPr>
          </a:p>
        </p:txBody>
      </p:sp>
      <p:pic>
        <p:nvPicPr>
          <p:cNvPr id="43012" name="Picture 186" descr="EFF 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4691063"/>
            <a:ext cx="14303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87" descr="03"/>
          <p:cNvPicPr>
            <a:picLocks noChangeAspect="1" noChangeArrowheads="1"/>
          </p:cNvPicPr>
          <p:nvPr/>
        </p:nvPicPr>
        <p:blipFill>
          <a:blip r:embed="rId4"/>
          <a:srcRect t="8510" b="26880"/>
          <a:stretch>
            <a:fillRect/>
          </a:stretch>
        </p:blipFill>
        <p:spPr bwMode="auto">
          <a:xfrm>
            <a:off x="5689600" y="4691063"/>
            <a:ext cx="29845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227"/>
          <p:cNvSpPr>
            <a:spLocks noChangeArrowheads="1"/>
          </p:cNvSpPr>
          <p:nvPr/>
        </p:nvSpPr>
        <p:spPr bwMode="auto">
          <a:xfrm>
            <a:off x="3060700" y="4006850"/>
            <a:ext cx="1344613" cy="420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1231</a:t>
            </a:r>
          </a:p>
        </p:txBody>
      </p:sp>
      <p:sp>
        <p:nvSpPr>
          <p:cNvPr id="43015" name="Rectangle 229"/>
          <p:cNvSpPr>
            <a:spLocks noChangeArrowheads="1"/>
          </p:cNvSpPr>
          <p:nvPr/>
        </p:nvSpPr>
        <p:spPr bwMode="auto">
          <a:xfrm>
            <a:off x="3060700" y="3167063"/>
            <a:ext cx="1344613" cy="419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963</a:t>
            </a:r>
          </a:p>
        </p:txBody>
      </p:sp>
      <p:sp>
        <p:nvSpPr>
          <p:cNvPr id="43016" name="Rectangle 230"/>
          <p:cNvSpPr>
            <a:spLocks noChangeArrowheads="1"/>
          </p:cNvSpPr>
          <p:nvPr/>
        </p:nvSpPr>
        <p:spPr bwMode="auto">
          <a:xfrm>
            <a:off x="3060700" y="2724150"/>
            <a:ext cx="1344613" cy="4429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259</a:t>
            </a:r>
          </a:p>
        </p:txBody>
      </p:sp>
      <p:sp>
        <p:nvSpPr>
          <p:cNvPr id="43017" name="Rectangle 231"/>
          <p:cNvSpPr>
            <a:spLocks noChangeArrowheads="1"/>
          </p:cNvSpPr>
          <p:nvPr/>
        </p:nvSpPr>
        <p:spPr bwMode="auto">
          <a:xfrm>
            <a:off x="3060700" y="1995488"/>
            <a:ext cx="1344613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Number of vessels*</a:t>
            </a:r>
          </a:p>
        </p:txBody>
      </p:sp>
      <p:sp>
        <p:nvSpPr>
          <p:cNvPr id="43018" name="Rectangle 234"/>
          <p:cNvSpPr>
            <a:spLocks noChangeArrowheads="1"/>
          </p:cNvSpPr>
          <p:nvPr/>
        </p:nvSpPr>
        <p:spPr bwMode="auto">
          <a:xfrm>
            <a:off x="7604125" y="4006850"/>
            <a:ext cx="1063625" cy="420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endParaRPr lang="en-GB" altLang="zh-CN" sz="2000">
              <a:ea typeface="SimSun"/>
              <a:cs typeface="SimSun"/>
            </a:endParaRPr>
          </a:p>
        </p:txBody>
      </p:sp>
      <p:sp>
        <p:nvSpPr>
          <p:cNvPr id="43019" name="Rectangle 235"/>
          <p:cNvSpPr>
            <a:spLocks noChangeArrowheads="1"/>
          </p:cNvSpPr>
          <p:nvPr/>
        </p:nvSpPr>
        <p:spPr bwMode="auto">
          <a:xfrm>
            <a:off x="6535738" y="4006850"/>
            <a:ext cx="1068387" cy="420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altLang="zh-CN" sz="1800">
                <a:ea typeface="SimSun"/>
                <a:cs typeface="SimSun"/>
              </a:rPr>
              <a:t>(Finished)</a:t>
            </a:r>
          </a:p>
        </p:txBody>
      </p:sp>
      <p:sp>
        <p:nvSpPr>
          <p:cNvPr id="43020" name="Rectangle 236"/>
          <p:cNvSpPr>
            <a:spLocks noChangeArrowheads="1"/>
          </p:cNvSpPr>
          <p:nvPr/>
        </p:nvSpPr>
        <p:spPr bwMode="auto">
          <a:xfrm>
            <a:off x="5472113" y="4006850"/>
            <a:ext cx="1063625" cy="420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SimSun"/>
              </a:rPr>
              <a:t>X</a:t>
            </a:r>
          </a:p>
        </p:txBody>
      </p:sp>
      <p:sp>
        <p:nvSpPr>
          <p:cNvPr id="43021" name="Rectangle 237"/>
          <p:cNvSpPr>
            <a:spLocks noChangeArrowheads="1"/>
          </p:cNvSpPr>
          <p:nvPr/>
        </p:nvSpPr>
        <p:spPr bwMode="auto">
          <a:xfrm>
            <a:off x="4405313" y="4006850"/>
            <a:ext cx="1066800" cy="420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SimSun"/>
              </a:rPr>
              <a:t>X</a:t>
            </a:r>
          </a:p>
        </p:txBody>
      </p:sp>
      <p:sp>
        <p:nvSpPr>
          <p:cNvPr id="43022" name="Rectangle 238"/>
          <p:cNvSpPr>
            <a:spLocks noChangeArrowheads="1"/>
          </p:cNvSpPr>
          <p:nvPr/>
        </p:nvSpPr>
        <p:spPr bwMode="auto">
          <a:xfrm>
            <a:off x="1123950" y="4006850"/>
            <a:ext cx="1936750" cy="42068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Coastal vessels; 0-11m </a:t>
            </a:r>
          </a:p>
        </p:txBody>
      </p:sp>
      <p:sp>
        <p:nvSpPr>
          <p:cNvPr id="43023" name="Rectangle 240"/>
          <p:cNvSpPr>
            <a:spLocks noChangeArrowheads="1"/>
          </p:cNvSpPr>
          <p:nvPr/>
        </p:nvSpPr>
        <p:spPr bwMode="auto">
          <a:xfrm>
            <a:off x="6535738" y="3586163"/>
            <a:ext cx="1068387" cy="42068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sz="2000">
              <a:latin typeface="Verdana" pitchFamily="34" charset="0"/>
            </a:endParaRPr>
          </a:p>
        </p:txBody>
      </p:sp>
      <p:sp>
        <p:nvSpPr>
          <p:cNvPr id="43024" name="Rectangle 244"/>
          <p:cNvSpPr>
            <a:spLocks noChangeArrowheads="1"/>
          </p:cNvSpPr>
          <p:nvPr/>
        </p:nvSpPr>
        <p:spPr bwMode="auto">
          <a:xfrm>
            <a:off x="7604125" y="3167063"/>
            <a:ext cx="1063625" cy="419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SimSun"/>
              </a:rPr>
              <a:t>X</a:t>
            </a:r>
          </a:p>
        </p:txBody>
      </p:sp>
      <p:sp>
        <p:nvSpPr>
          <p:cNvPr id="43025" name="Rectangle 245"/>
          <p:cNvSpPr>
            <a:spLocks noChangeArrowheads="1"/>
          </p:cNvSpPr>
          <p:nvPr/>
        </p:nvSpPr>
        <p:spPr bwMode="auto">
          <a:xfrm>
            <a:off x="6535738" y="3167063"/>
            <a:ext cx="1068387" cy="419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en-US" sz="2000">
              <a:latin typeface="Verdana" pitchFamily="34" charset="0"/>
            </a:endParaRPr>
          </a:p>
        </p:txBody>
      </p:sp>
      <p:sp>
        <p:nvSpPr>
          <p:cNvPr id="43026" name="Rectangle 246"/>
          <p:cNvSpPr>
            <a:spLocks noChangeArrowheads="1"/>
          </p:cNvSpPr>
          <p:nvPr/>
        </p:nvSpPr>
        <p:spPr bwMode="auto">
          <a:xfrm>
            <a:off x="5472113" y="3167063"/>
            <a:ext cx="1063625" cy="419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Times New Roman" pitchFamily="18" charset="0"/>
              </a:rPr>
              <a:t>X</a:t>
            </a:r>
          </a:p>
        </p:txBody>
      </p:sp>
      <p:sp>
        <p:nvSpPr>
          <p:cNvPr id="43027" name="Rectangle 247"/>
          <p:cNvSpPr>
            <a:spLocks noChangeArrowheads="1"/>
          </p:cNvSpPr>
          <p:nvPr/>
        </p:nvSpPr>
        <p:spPr bwMode="auto">
          <a:xfrm>
            <a:off x="4405313" y="3167063"/>
            <a:ext cx="1066800" cy="419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Times New Roman" pitchFamily="18" charset="0"/>
              </a:rPr>
              <a:t>X</a:t>
            </a:r>
          </a:p>
        </p:txBody>
      </p:sp>
      <p:sp>
        <p:nvSpPr>
          <p:cNvPr id="43028" name="Rectangle 248"/>
          <p:cNvSpPr>
            <a:spLocks noChangeArrowheads="1"/>
          </p:cNvSpPr>
          <p:nvPr/>
        </p:nvSpPr>
        <p:spPr bwMode="auto">
          <a:xfrm>
            <a:off x="1123950" y="3167063"/>
            <a:ext cx="1936750" cy="4191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Coastal vessels; 11-28m</a:t>
            </a:r>
          </a:p>
        </p:txBody>
      </p:sp>
      <p:sp>
        <p:nvSpPr>
          <p:cNvPr id="43029" name="Rectangle 249"/>
          <p:cNvSpPr>
            <a:spLocks noChangeArrowheads="1"/>
          </p:cNvSpPr>
          <p:nvPr/>
        </p:nvSpPr>
        <p:spPr bwMode="auto">
          <a:xfrm>
            <a:off x="7604125" y="2724150"/>
            <a:ext cx="1063625" cy="4429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SimSun"/>
              </a:rPr>
              <a:t>X</a:t>
            </a:r>
          </a:p>
        </p:txBody>
      </p:sp>
      <p:sp>
        <p:nvSpPr>
          <p:cNvPr id="43030" name="Rectangle 250"/>
          <p:cNvSpPr>
            <a:spLocks noChangeArrowheads="1"/>
          </p:cNvSpPr>
          <p:nvPr/>
        </p:nvSpPr>
        <p:spPr bwMode="auto">
          <a:xfrm>
            <a:off x="6535738" y="2724150"/>
            <a:ext cx="1068387" cy="4429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endParaRPr lang="en-US" sz="2000">
              <a:latin typeface="Verdana" pitchFamily="34" charset="0"/>
            </a:endParaRPr>
          </a:p>
        </p:txBody>
      </p:sp>
      <p:sp>
        <p:nvSpPr>
          <p:cNvPr id="43031" name="Rectangle 251"/>
          <p:cNvSpPr>
            <a:spLocks noChangeArrowheads="1"/>
          </p:cNvSpPr>
          <p:nvPr/>
        </p:nvSpPr>
        <p:spPr bwMode="auto">
          <a:xfrm>
            <a:off x="5472113" y="2724150"/>
            <a:ext cx="1063625" cy="4429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Times New Roman" pitchFamily="18" charset="0"/>
              </a:rPr>
              <a:t>X</a:t>
            </a:r>
          </a:p>
        </p:txBody>
      </p:sp>
      <p:sp>
        <p:nvSpPr>
          <p:cNvPr id="43032" name="Rectangle 252"/>
          <p:cNvSpPr>
            <a:spLocks noChangeArrowheads="1"/>
          </p:cNvSpPr>
          <p:nvPr/>
        </p:nvSpPr>
        <p:spPr bwMode="auto">
          <a:xfrm>
            <a:off x="4405313" y="2724150"/>
            <a:ext cx="1066800" cy="4429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 sz="2000">
                <a:ea typeface="SimSun"/>
                <a:cs typeface="Times New Roman" pitchFamily="18" charset="0"/>
              </a:rPr>
              <a:t>X</a:t>
            </a:r>
          </a:p>
        </p:txBody>
      </p:sp>
      <p:sp>
        <p:nvSpPr>
          <p:cNvPr id="43033" name="Rectangle 253"/>
          <p:cNvSpPr>
            <a:spLocks noChangeArrowheads="1"/>
          </p:cNvSpPr>
          <p:nvPr/>
        </p:nvSpPr>
        <p:spPr bwMode="auto">
          <a:xfrm>
            <a:off x="1123950" y="2724150"/>
            <a:ext cx="1936750" cy="4429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Ocean-going vessels</a:t>
            </a:r>
          </a:p>
        </p:txBody>
      </p:sp>
      <p:sp>
        <p:nvSpPr>
          <p:cNvPr id="43034" name="Rectangle 254"/>
          <p:cNvSpPr>
            <a:spLocks noChangeArrowheads="1"/>
          </p:cNvSpPr>
          <p:nvPr/>
        </p:nvSpPr>
        <p:spPr bwMode="auto">
          <a:xfrm>
            <a:off x="7604125" y="1995488"/>
            <a:ext cx="1071563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SQS***</a:t>
            </a:r>
          </a:p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(TFC-like system)</a:t>
            </a:r>
            <a:endParaRPr lang="en-US" altLang="zh-CN">
              <a:ea typeface="SimSun"/>
              <a:cs typeface="Times New Roman" pitchFamily="18" charset="0"/>
            </a:endParaRPr>
          </a:p>
        </p:txBody>
      </p:sp>
      <p:sp>
        <p:nvSpPr>
          <p:cNvPr id="43035" name="Rectangle 255"/>
          <p:cNvSpPr>
            <a:spLocks noChangeArrowheads="1"/>
          </p:cNvSpPr>
          <p:nvPr/>
        </p:nvSpPr>
        <p:spPr bwMode="auto">
          <a:xfrm>
            <a:off x="6535738" y="1995488"/>
            <a:ext cx="1068387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Buy-back programs</a:t>
            </a:r>
          </a:p>
        </p:txBody>
      </p:sp>
      <p:sp>
        <p:nvSpPr>
          <p:cNvPr id="43036" name="Rectangle 256"/>
          <p:cNvSpPr>
            <a:spLocks noChangeArrowheads="1"/>
          </p:cNvSpPr>
          <p:nvPr/>
        </p:nvSpPr>
        <p:spPr bwMode="auto">
          <a:xfrm>
            <a:off x="5472113" y="1995488"/>
            <a:ext cx="1063625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IVQ**</a:t>
            </a:r>
          </a:p>
        </p:txBody>
      </p:sp>
      <p:sp>
        <p:nvSpPr>
          <p:cNvPr id="43037" name="Rectangle 257"/>
          <p:cNvSpPr>
            <a:spLocks noChangeArrowheads="1"/>
          </p:cNvSpPr>
          <p:nvPr/>
        </p:nvSpPr>
        <p:spPr bwMode="auto">
          <a:xfrm>
            <a:off x="4405313" y="1995488"/>
            <a:ext cx="1066800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Licences/</a:t>
            </a:r>
            <a:endParaRPr lang="en-US" altLang="zh-CN">
              <a:ea typeface="SimSun"/>
              <a:cs typeface="Times New Roman" pitchFamily="18" charset="0"/>
            </a:endParaRPr>
          </a:p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Annual permits</a:t>
            </a:r>
          </a:p>
        </p:txBody>
      </p:sp>
      <p:sp>
        <p:nvSpPr>
          <p:cNvPr id="43038" name="Rectangle 258"/>
          <p:cNvSpPr>
            <a:spLocks noChangeArrowheads="1"/>
          </p:cNvSpPr>
          <p:nvPr/>
        </p:nvSpPr>
        <p:spPr bwMode="auto">
          <a:xfrm>
            <a:off x="1123950" y="1995488"/>
            <a:ext cx="1936750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Denomination </a:t>
            </a:r>
          </a:p>
        </p:txBody>
      </p:sp>
      <p:sp>
        <p:nvSpPr>
          <p:cNvPr id="43039" name="Rectangle 260"/>
          <p:cNvSpPr>
            <a:spLocks noChangeArrowheads="1"/>
          </p:cNvSpPr>
          <p:nvPr/>
        </p:nvSpPr>
        <p:spPr bwMode="auto">
          <a:xfrm>
            <a:off x="5472113" y="1692275"/>
            <a:ext cx="1063625" cy="3032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Output</a:t>
            </a:r>
          </a:p>
        </p:txBody>
      </p:sp>
      <p:sp>
        <p:nvSpPr>
          <p:cNvPr id="43040" name="Rectangle 261"/>
          <p:cNvSpPr>
            <a:spLocks noChangeArrowheads="1"/>
          </p:cNvSpPr>
          <p:nvPr/>
        </p:nvSpPr>
        <p:spPr bwMode="auto">
          <a:xfrm>
            <a:off x="4405313" y="1692275"/>
            <a:ext cx="1066800" cy="30321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Input</a:t>
            </a:r>
          </a:p>
        </p:txBody>
      </p:sp>
      <p:sp>
        <p:nvSpPr>
          <p:cNvPr id="43041" name="Rectangle 262"/>
          <p:cNvSpPr>
            <a:spLocks noChangeArrowheads="1"/>
          </p:cNvSpPr>
          <p:nvPr/>
        </p:nvSpPr>
        <p:spPr bwMode="auto">
          <a:xfrm>
            <a:off x="1123950" y="1176338"/>
            <a:ext cx="3281363" cy="819150"/>
          </a:xfrm>
          <a:prstGeom prst="rect">
            <a:avLst/>
          </a:prstGeom>
          <a:solidFill>
            <a:srgbClr val="2C3079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tabLst>
                <a:tab pos="539750" algn="l"/>
                <a:tab pos="755650" algn="l"/>
                <a:tab pos="971550" algn="l"/>
              </a:tabLst>
            </a:pPr>
            <a:endParaRPr lang="en-GB" altLang="zh-CN">
              <a:ea typeface="SimSun"/>
              <a:cs typeface="SimSun"/>
            </a:endParaRPr>
          </a:p>
        </p:txBody>
      </p:sp>
      <p:sp>
        <p:nvSpPr>
          <p:cNvPr id="43042" name="Rectangle 263"/>
          <p:cNvSpPr>
            <a:spLocks noChangeArrowheads="1"/>
          </p:cNvSpPr>
          <p:nvPr/>
        </p:nvSpPr>
        <p:spPr bwMode="auto">
          <a:xfrm>
            <a:off x="6535738" y="1176338"/>
            <a:ext cx="2132012" cy="8191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Management instruments to adjust harvest capacity</a:t>
            </a:r>
          </a:p>
        </p:txBody>
      </p:sp>
      <p:sp>
        <p:nvSpPr>
          <p:cNvPr id="43043" name="Rectangle 264"/>
          <p:cNvSpPr>
            <a:spLocks noChangeArrowheads="1"/>
          </p:cNvSpPr>
          <p:nvPr/>
        </p:nvSpPr>
        <p:spPr bwMode="auto">
          <a:xfrm>
            <a:off x="4405313" y="1176338"/>
            <a:ext cx="2130425" cy="51593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539750" algn="l"/>
                <a:tab pos="755650" algn="l"/>
                <a:tab pos="971550" algn="l"/>
              </a:tabLst>
            </a:pPr>
            <a:r>
              <a:rPr lang="en-GB" altLang="zh-CN">
                <a:ea typeface="SimSun"/>
                <a:cs typeface="Times New Roman" pitchFamily="18" charset="0"/>
              </a:rPr>
              <a:t>Management instruments to regulate the fisheries</a:t>
            </a:r>
          </a:p>
        </p:txBody>
      </p:sp>
      <p:sp>
        <p:nvSpPr>
          <p:cNvPr id="43044" name="Line 266"/>
          <p:cNvSpPr>
            <a:spLocks noChangeShapeType="1"/>
          </p:cNvSpPr>
          <p:nvPr/>
        </p:nvSpPr>
        <p:spPr bwMode="auto">
          <a:xfrm>
            <a:off x="1123950" y="1176338"/>
            <a:ext cx="7543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267"/>
          <p:cNvSpPr>
            <a:spLocks noChangeShapeType="1"/>
          </p:cNvSpPr>
          <p:nvPr/>
        </p:nvSpPr>
        <p:spPr bwMode="auto">
          <a:xfrm>
            <a:off x="1123950" y="4427538"/>
            <a:ext cx="7543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268"/>
          <p:cNvSpPr>
            <a:spLocks noChangeShapeType="1"/>
          </p:cNvSpPr>
          <p:nvPr/>
        </p:nvSpPr>
        <p:spPr bwMode="auto">
          <a:xfrm>
            <a:off x="1123950" y="1176338"/>
            <a:ext cx="0" cy="32512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269"/>
          <p:cNvSpPr>
            <a:spLocks noChangeShapeType="1"/>
          </p:cNvSpPr>
          <p:nvPr/>
        </p:nvSpPr>
        <p:spPr bwMode="auto">
          <a:xfrm>
            <a:off x="8667750" y="1176338"/>
            <a:ext cx="0" cy="32512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Line 271"/>
          <p:cNvSpPr>
            <a:spLocks noChangeShapeType="1"/>
          </p:cNvSpPr>
          <p:nvPr/>
        </p:nvSpPr>
        <p:spPr bwMode="auto">
          <a:xfrm>
            <a:off x="4405313" y="1176338"/>
            <a:ext cx="0" cy="32512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Line 272"/>
          <p:cNvSpPr>
            <a:spLocks noChangeShapeType="1"/>
          </p:cNvSpPr>
          <p:nvPr/>
        </p:nvSpPr>
        <p:spPr bwMode="auto">
          <a:xfrm>
            <a:off x="6535738" y="1176338"/>
            <a:ext cx="0" cy="325120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Line 273"/>
          <p:cNvSpPr>
            <a:spLocks noChangeShapeType="1"/>
          </p:cNvSpPr>
          <p:nvPr/>
        </p:nvSpPr>
        <p:spPr bwMode="auto">
          <a:xfrm>
            <a:off x="1123950" y="1995488"/>
            <a:ext cx="7543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Line 274"/>
          <p:cNvSpPr>
            <a:spLocks noChangeShapeType="1"/>
          </p:cNvSpPr>
          <p:nvPr/>
        </p:nvSpPr>
        <p:spPr bwMode="auto">
          <a:xfrm>
            <a:off x="5472113" y="1692275"/>
            <a:ext cx="0" cy="27352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Line 275"/>
          <p:cNvSpPr>
            <a:spLocks noChangeShapeType="1"/>
          </p:cNvSpPr>
          <p:nvPr/>
        </p:nvSpPr>
        <p:spPr bwMode="auto">
          <a:xfrm>
            <a:off x="1123950" y="2724150"/>
            <a:ext cx="7543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Line 276"/>
          <p:cNvSpPr>
            <a:spLocks noChangeShapeType="1"/>
          </p:cNvSpPr>
          <p:nvPr/>
        </p:nvSpPr>
        <p:spPr bwMode="auto">
          <a:xfrm>
            <a:off x="1123950" y="3167063"/>
            <a:ext cx="7543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Line 277"/>
          <p:cNvSpPr>
            <a:spLocks noChangeShapeType="1"/>
          </p:cNvSpPr>
          <p:nvPr/>
        </p:nvSpPr>
        <p:spPr bwMode="auto">
          <a:xfrm>
            <a:off x="1116013" y="4005263"/>
            <a:ext cx="75438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Line 278"/>
          <p:cNvSpPr>
            <a:spLocks noChangeShapeType="1"/>
          </p:cNvSpPr>
          <p:nvPr/>
        </p:nvSpPr>
        <p:spPr bwMode="auto">
          <a:xfrm>
            <a:off x="1116013" y="4005263"/>
            <a:ext cx="7551737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Line 279"/>
          <p:cNvSpPr>
            <a:spLocks noChangeShapeType="1"/>
          </p:cNvSpPr>
          <p:nvPr/>
        </p:nvSpPr>
        <p:spPr bwMode="auto">
          <a:xfrm>
            <a:off x="7604125" y="1995488"/>
            <a:ext cx="0" cy="24320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Line 299"/>
          <p:cNvSpPr>
            <a:spLocks noChangeShapeType="1"/>
          </p:cNvSpPr>
          <p:nvPr/>
        </p:nvSpPr>
        <p:spPr bwMode="auto">
          <a:xfrm>
            <a:off x="4405313" y="1692275"/>
            <a:ext cx="213042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2413" y="4221163"/>
          <a:ext cx="3286125" cy="1322387"/>
        </p:xfrm>
        <a:graphic>
          <a:graphicData uri="http://schemas.openxmlformats.org/presentationml/2006/ole">
            <p:oleObj spid="_x0000_s3074" name="Photo Editor-foto" r:id="rId4" imgW="4285714" imgH="1724266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94163" y="4572000"/>
          <a:ext cx="3286125" cy="1322388"/>
        </p:xfrm>
        <a:graphic>
          <a:graphicData uri="http://schemas.openxmlformats.org/presentationml/2006/ole">
            <p:oleObj spid="_x0000_s3075" name="Photo Editor-foto" r:id="rId5" imgW="4285714" imgH="1724266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817688" y="2387600"/>
          <a:ext cx="3286125" cy="1322388"/>
        </p:xfrm>
        <a:graphic>
          <a:graphicData uri="http://schemas.openxmlformats.org/presentationml/2006/ole">
            <p:oleObj spid="_x0000_s3076" name="Photo Editor-foto" r:id="rId6" imgW="4285714" imgH="1724266" progId="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20750" y="3249613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sz="1600">
                <a:solidFill>
                  <a:schemeClr val="tx2"/>
                </a:solidFill>
                <a:latin typeface="Arial" charset="0"/>
              </a:rPr>
              <a:t>Quota</a:t>
            </a:r>
          </a:p>
        </p:txBody>
      </p:sp>
      <p:sp>
        <p:nvSpPr>
          <p:cNvPr id="3078" name="Rectangle 6" descr="torsk"/>
          <p:cNvSpPr>
            <a:spLocks noChangeArrowheads="1"/>
          </p:cNvSpPr>
          <p:nvPr/>
        </p:nvSpPr>
        <p:spPr bwMode="auto">
          <a:xfrm>
            <a:off x="2960688" y="3386138"/>
            <a:ext cx="533400" cy="2286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79" name="Rectangle 7" descr="torsk"/>
          <p:cNvSpPr>
            <a:spLocks noChangeArrowheads="1"/>
          </p:cNvSpPr>
          <p:nvPr/>
        </p:nvSpPr>
        <p:spPr bwMode="auto">
          <a:xfrm>
            <a:off x="963613" y="3554413"/>
            <a:ext cx="685800" cy="3048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 rot="7260000">
            <a:off x="1703388" y="3771900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494088" y="3581400"/>
            <a:ext cx="1371600" cy="1981200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381625" y="5432425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nb-NO" sz="2800">
                <a:solidFill>
                  <a:schemeClr val="tx2"/>
                </a:solidFill>
                <a:latin typeface="Arial" charset="0"/>
              </a:rPr>
              <a:t>+</a:t>
            </a:r>
          </a:p>
        </p:txBody>
      </p:sp>
      <p:sp>
        <p:nvSpPr>
          <p:cNvPr id="3083" name="Rectangle 11" descr="torsk"/>
          <p:cNvSpPr>
            <a:spLocks noChangeArrowheads="1"/>
          </p:cNvSpPr>
          <p:nvPr/>
        </p:nvSpPr>
        <p:spPr bwMode="auto">
          <a:xfrm>
            <a:off x="5780088" y="5562600"/>
            <a:ext cx="533400" cy="2286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84" name="Rectangle 14" descr="torsk"/>
          <p:cNvSpPr>
            <a:spLocks noChangeArrowheads="1"/>
          </p:cNvSpPr>
          <p:nvPr/>
        </p:nvSpPr>
        <p:spPr bwMode="auto">
          <a:xfrm>
            <a:off x="4865688" y="5562600"/>
            <a:ext cx="533400" cy="2286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1055688" y="4191000"/>
            <a:ext cx="14478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 flipV="1">
            <a:off x="979488" y="4191000"/>
            <a:ext cx="15240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087" name="Text Box 17"/>
          <p:cNvSpPr txBox="1">
            <a:spLocks noChangeArrowheads="1"/>
          </p:cNvSpPr>
          <p:nvPr/>
        </p:nvSpPr>
        <p:spPr bwMode="auto">
          <a:xfrm>
            <a:off x="3341688" y="43434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b-NO" sz="1800">
                <a:solidFill>
                  <a:schemeClr val="tx2"/>
                </a:solidFill>
                <a:latin typeface="Arial" charset="0"/>
              </a:rPr>
              <a:t>100%</a:t>
            </a:r>
          </a:p>
        </p:txBody>
      </p:sp>
      <p:sp>
        <p:nvSpPr>
          <p:cNvPr id="3088" name="Rectangle 18"/>
          <p:cNvSpPr>
            <a:spLocks noGrp="1" noChangeArrowheads="1"/>
          </p:cNvSpPr>
          <p:nvPr>
            <p:ph type="title"/>
          </p:nvPr>
        </p:nvSpPr>
        <p:spPr>
          <a:xfrm>
            <a:off x="928688" y="857250"/>
            <a:ext cx="6637337" cy="547688"/>
          </a:xfrm>
        </p:spPr>
        <p:txBody>
          <a:bodyPr/>
          <a:lstStyle/>
          <a:p>
            <a:pPr eaLnBrk="1" hangingPunct="1"/>
            <a:r>
              <a:rPr lang="en-US" smtClean="0"/>
              <a:t>Structural Quota System – Offshore Fleet</a:t>
            </a:r>
          </a:p>
        </p:txBody>
      </p:sp>
      <p:sp>
        <p:nvSpPr>
          <p:cNvPr id="3089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1030288" y="1428750"/>
            <a:ext cx="6451600" cy="3957638"/>
          </a:xfrm>
        </p:spPr>
        <p:txBody>
          <a:bodyPr/>
          <a:lstStyle/>
          <a:p>
            <a:pPr eaLnBrk="1" hangingPunct="1"/>
            <a:r>
              <a:rPr lang="en-US" sz="1800" smtClean="0"/>
              <a:t>Structural quota; 20 years duration</a:t>
            </a:r>
          </a:p>
          <a:p>
            <a:pPr eaLnBrk="1" hangingPunct="1"/>
            <a:r>
              <a:rPr lang="en-US" sz="1800" smtClean="0"/>
              <a:t>Only for vessels holding a valid license</a:t>
            </a:r>
          </a:p>
          <a:p>
            <a:pPr eaLnBrk="1" hangingPunct="1"/>
            <a:r>
              <a:rPr lang="en-US" sz="1800" smtClean="0"/>
              <a:t>One vessel must be scrapped </a:t>
            </a:r>
          </a:p>
        </p:txBody>
      </p:sp>
      <p:pic>
        <p:nvPicPr>
          <p:cNvPr id="3090" name="Picture 19" descr="spik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1413" y="5294313"/>
            <a:ext cx="12160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0" descr="spik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8988" y="5556250"/>
            <a:ext cx="12160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1" descr="spik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" y="5146675"/>
            <a:ext cx="12160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2" descr="spik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8775" y="5395913"/>
            <a:ext cx="12160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5" descr="02"/>
          <p:cNvPicPr>
            <a:picLocks noChangeAspect="1" noChangeArrowheads="1"/>
          </p:cNvPicPr>
          <p:nvPr/>
        </p:nvPicPr>
        <p:blipFill>
          <a:blip r:embed="rId9"/>
          <a:srcRect l="9166" t="16864" r="8194" b="14830"/>
          <a:stretch>
            <a:fillRect/>
          </a:stretch>
        </p:blipFill>
        <p:spPr bwMode="auto">
          <a:xfrm>
            <a:off x="5672138" y="2085975"/>
            <a:ext cx="30607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0" smtClean="0"/>
              <a:t>Have the TFC-like instruments had the desired effects with respect to:</a:t>
            </a:r>
          </a:p>
        </p:txBody>
      </p:sp>
      <p:sp>
        <p:nvSpPr>
          <p:cNvPr id="48130" name="Plassholder for innhold 2"/>
          <p:cNvSpPr>
            <a:spLocks noGrp="1"/>
          </p:cNvSpPr>
          <p:nvPr>
            <p:ph idx="1"/>
          </p:nvPr>
        </p:nvSpPr>
        <p:spPr>
          <a:xfrm>
            <a:off x="571500" y="2286000"/>
            <a:ext cx="8229600" cy="4310063"/>
          </a:xfrm>
        </p:spPr>
        <p:txBody>
          <a:bodyPr/>
          <a:lstStyle/>
          <a:p>
            <a:r>
              <a:rPr lang="nb-NO" sz="1800" smtClean="0"/>
              <a:t>Profitability ?</a:t>
            </a:r>
          </a:p>
          <a:p>
            <a:r>
              <a:rPr lang="nb-NO" sz="1800" smtClean="0"/>
              <a:t>Fleet capacity ?</a:t>
            </a:r>
          </a:p>
          <a:p>
            <a:r>
              <a:rPr lang="nb-NO" sz="1800" smtClean="0"/>
              <a:t>To avoid concentration of fleet in geographical areas ?</a:t>
            </a:r>
          </a:p>
          <a:p>
            <a:r>
              <a:rPr lang="nb-NO" sz="1800" smtClean="0"/>
              <a:t>To avoid concentration of fleet in specific segments ?</a:t>
            </a:r>
          </a:p>
          <a:p>
            <a:pPr>
              <a:buFontTx/>
              <a:buNone/>
            </a:pPr>
            <a:endParaRPr lang="nb-NO" sz="1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rgbClr val="002C7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rgbClr val="002C7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rgbClr val="002C7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rgbClr val="002C7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11921</TotalTime>
  <Words>537</Words>
  <Application>Microsoft Office PowerPoint</Application>
  <PresentationFormat>On-screen Show (4:3)</PresentationFormat>
  <Paragraphs>189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Narrow</vt:lpstr>
      <vt:lpstr>Arial</vt:lpstr>
      <vt:lpstr>Times</vt:lpstr>
      <vt:lpstr>Verdana</vt:lpstr>
      <vt:lpstr>SimSun</vt:lpstr>
      <vt:lpstr>Times New Roman</vt:lpstr>
      <vt:lpstr>Blank Presentation</vt:lpstr>
      <vt:lpstr>1_Blank Presentation</vt:lpstr>
      <vt:lpstr>1_Blank Presentation</vt:lpstr>
      <vt:lpstr>Photo Editor-foto</vt:lpstr>
      <vt:lpstr>Microsoft Excel Chart</vt:lpstr>
      <vt:lpstr>Slide 1</vt:lpstr>
      <vt:lpstr>Subsidies to Norwegian Fisheries (1962-2010)</vt:lpstr>
      <vt:lpstr>Vessels scrapped during the period 1960 - 2002</vt:lpstr>
      <vt:lpstr>Norwegian catch, fishermen and their efficiency during the period 1945 - 2010</vt:lpstr>
      <vt:lpstr>Objectives and target fleets for TFC-like instruments</vt:lpstr>
      <vt:lpstr>Instruments and safeguards</vt:lpstr>
      <vt:lpstr>Current Instruments</vt:lpstr>
      <vt:lpstr>Structural Quota System – Offshore Fleet</vt:lpstr>
      <vt:lpstr>Have the TFC-like instruments had the desired effects with respect to:</vt:lpstr>
      <vt:lpstr>Profitability Average operating margin, vessels above 8 metres</vt:lpstr>
      <vt:lpstr>Fleet capacity Structural Quotas as share of total quota in various fleet segments (30. Dec. 2010)</vt:lpstr>
      <vt:lpstr>Distribution of fishermen in various counties in 2000 and 2010 </vt:lpstr>
      <vt:lpstr>Value of Norwegian catch on various fleet segments (% of total) </vt:lpstr>
      <vt:lpstr>Value of catch, as registered on vessels from Northern and Southern Norway</vt:lpstr>
      <vt:lpstr>The Norwegian capacity reduction programme:  Some concluding remarks</vt:lpstr>
      <vt:lpstr>Slide 16</vt:lpstr>
    </vt:vector>
  </TitlesOfParts>
  <Company>G. O. Johnsen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Jorunn Løyning</dc:creator>
  <cp:lastModifiedBy>ochristensen</cp:lastModifiedBy>
  <cp:revision>459</cp:revision>
  <dcterms:created xsi:type="dcterms:W3CDTF">2003-11-27T18:34:13Z</dcterms:created>
  <dcterms:modified xsi:type="dcterms:W3CDTF">2011-12-13T08:23:02Z</dcterms:modified>
</cp:coreProperties>
</file>